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15"/>
  </p:notesMasterIdLst>
  <p:sldIdLst>
    <p:sldId id="259" r:id="rId3"/>
    <p:sldId id="269" r:id="rId4"/>
    <p:sldId id="263" r:id="rId5"/>
    <p:sldId id="272" r:id="rId6"/>
    <p:sldId id="271" r:id="rId7"/>
    <p:sldId id="264" r:id="rId8"/>
    <p:sldId id="267" r:id="rId9"/>
    <p:sldId id="260" r:id="rId10"/>
    <p:sldId id="262" r:id="rId11"/>
    <p:sldId id="270" r:id="rId12"/>
    <p:sldId id="261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845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E79F1-C0DE-8244-A173-8201DB781BB3}" type="datetimeFigureOut">
              <a:rPr/>
              <a:pPr/>
              <a:t>1/31/12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F154F5-8446-B84F-88E1-ECD488975839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8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430113"/>
            <a:ext cx="6042835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1" y="1722768"/>
            <a:ext cx="604283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524000" y="3410257"/>
            <a:ext cx="6501436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6071" y="4786206"/>
            <a:ext cx="6400800" cy="1384620"/>
          </a:xfrm>
        </p:spPr>
        <p:txBody>
          <a:bodyPr anchor="t">
            <a:norm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0644" y="961900"/>
            <a:ext cx="7873340" cy="61780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00644" y="1721922"/>
            <a:ext cx="7873340" cy="44876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62832"/>
            <a:ext cx="9144000" cy="3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DD5EE2-C2F0-F945-A8A4-BC2E9D6CFA8C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3821" b="13520"/>
          <a:stretch/>
        </p:blipFill>
        <p:spPr bwMode="auto">
          <a:xfrm>
            <a:off x="6323550" y="5929089"/>
            <a:ext cx="2784954" cy="96786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00644" y="961900"/>
            <a:ext cx="7873340" cy="61780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00644" y="1721922"/>
            <a:ext cx="7873340" cy="448765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62832"/>
            <a:ext cx="9144000" cy="3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DD5EE2-C2F0-F945-A8A4-BC2E9D6CFA8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270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0550" y="961900"/>
            <a:ext cx="7983434" cy="61780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90550" y="2200276"/>
            <a:ext cx="3981450" cy="4009306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62832"/>
            <a:ext cx="9144000" cy="3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DD5EE2-C2F0-F945-A8A4-BC2E9D6CFA8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91062" y="2200276"/>
            <a:ext cx="3882921" cy="400930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590550" y="1655763"/>
            <a:ext cx="3981450" cy="4683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91062" y="1655763"/>
            <a:ext cx="3882922" cy="468312"/>
          </a:xfrm>
        </p:spPr>
        <p:txBody>
          <a:bodyPr/>
          <a:lstStyle>
            <a:lvl1pPr marL="0" indent="0">
              <a:buNone/>
              <a:defRPr sz="2000" b="1"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AU" dirty="0"/>
          </a:p>
        </p:txBody>
      </p:sp>
      <p:pic>
        <p:nvPicPr>
          <p:cNvPr id="15" name="Picture 8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3821" b="13520"/>
          <a:stretch/>
        </p:blipFill>
        <p:spPr bwMode="auto">
          <a:xfrm>
            <a:off x="6323550" y="5929089"/>
            <a:ext cx="2784954" cy="96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6564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out sub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90550" y="961900"/>
            <a:ext cx="7983434" cy="617806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90550" y="1695450"/>
            <a:ext cx="3981450" cy="451413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6562832"/>
            <a:ext cx="9144000" cy="3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6CDD5EE2-C2F0-F945-A8A4-BC2E9D6CFA8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4691062" y="1695450"/>
            <a:ext cx="3882921" cy="451413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14" name="Picture 8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3821" b="13520"/>
          <a:stretch/>
        </p:blipFill>
        <p:spPr bwMode="auto">
          <a:xfrm>
            <a:off x="6323550" y="5929089"/>
            <a:ext cx="2784954" cy="967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4410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550"/>
            <a:ext cx="8229600" cy="6000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D5EE2-C2F0-F945-A8A4-BC2E9D6CFA8C}" type="slidenum">
              <a:rPr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6562832"/>
            <a:ext cx="9144000" cy="396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58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479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lank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9589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9600" cy="600075"/>
          </a:xfrm>
          <a:prstGeom prst="rect">
            <a:avLst/>
          </a:prstGeom>
        </p:spPr>
        <p:txBody>
          <a:bodyPr/>
          <a:lstStyle>
            <a:lvl1pPr>
              <a:defRPr sz="32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86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0644" y="1600201"/>
            <a:ext cx="7986156" cy="4400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644" y="6209581"/>
            <a:ext cx="2133600" cy="3532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DD5EE2-C2F0-F945-A8A4-BC2E9D6CFA8C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60" r:id="rId4"/>
    <p:sldLayoutId id="2147483661" r:id="rId5"/>
    <p:sldLayoutId id="2147483662" r:id="rId6"/>
    <p:sldLayoutId id="2147483654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53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6071" y="4676776"/>
            <a:ext cx="6400800" cy="704849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Dr</a:t>
            </a:r>
            <a:r>
              <a:rPr lang="en-US" sz="2800" dirty="0" smtClean="0"/>
              <a:t> </a:t>
            </a:r>
            <a:r>
              <a:rPr lang="en-US" sz="2800" dirty="0"/>
              <a:t>Craig </a:t>
            </a:r>
            <a:r>
              <a:rPr lang="en-US" sz="2800" dirty="0" smtClean="0"/>
              <a:t>French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Future Modules</a:t>
            </a:r>
            <a:endParaRPr lang="en-AU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sz="2800" dirty="0"/>
              <a:t>Module 5 - Obstetrics</a:t>
            </a:r>
          </a:p>
          <a:p>
            <a:pPr marL="0" indent="0">
              <a:buNone/>
            </a:pPr>
            <a:r>
              <a:rPr lang="en-AU" sz="2800" dirty="0"/>
              <a:t>Module 6 - Paediatric/Neonates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sz="2800" dirty="0"/>
              <a:t>Due to commence 2013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449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lemmin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831975" y="903288"/>
            <a:ext cx="5327650" cy="5327650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78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/>
          <a:srcRect r="1122" b="6619"/>
          <a:stretch/>
        </p:blipFill>
        <p:spPr bwMode="auto">
          <a:xfrm>
            <a:off x="1294674" y="1898302"/>
            <a:ext cx="6611076" cy="351189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676525" y="5857527"/>
            <a:ext cx="37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b="1" dirty="0" smtClean="0">
                <a:latin typeface="Arial" pitchFamily="34" charset="0"/>
                <a:cs typeface="Arial" pitchFamily="34" charset="0"/>
              </a:rPr>
              <a:t>www.nba.gov.au</a:t>
            </a:r>
            <a:endParaRPr lang="en-A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Download or order hard copies from: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971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/>
              <a:t>Anaemia is bad for you.</a:t>
            </a:r>
          </a:p>
          <a:p>
            <a:endParaRPr lang="en-AU" b="1" dirty="0"/>
          </a:p>
          <a:p>
            <a:pPr marL="0" indent="0">
              <a:buNone/>
            </a:pPr>
            <a:r>
              <a:rPr lang="en-AU" b="1" dirty="0"/>
              <a:t>BUT</a:t>
            </a:r>
          </a:p>
          <a:p>
            <a:endParaRPr lang="en-AU" b="1" dirty="0"/>
          </a:p>
          <a:p>
            <a:pPr marL="0" indent="0">
              <a:buNone/>
            </a:pPr>
            <a:r>
              <a:rPr lang="en-AU" b="1" dirty="0"/>
              <a:t>Is correction of anaemia with </a:t>
            </a:r>
          </a:p>
          <a:p>
            <a:pPr marL="0" indent="0">
              <a:buNone/>
            </a:pPr>
            <a:r>
              <a:rPr lang="en-AU" b="1" dirty="0"/>
              <a:t>Red Blood Cell transfusion </a:t>
            </a:r>
            <a:r>
              <a:rPr lang="en-AU" b="1" u="sng" dirty="0"/>
              <a:t>good</a:t>
            </a:r>
            <a:r>
              <a:rPr lang="en-AU" b="1" dirty="0"/>
              <a:t> for you?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1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In medical patients, what is the effect of RBC transfusion on patient outcomes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5" name="Picture 8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479945" y="3518750"/>
            <a:ext cx="2314286" cy="89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2232823"/>
            <a:ext cx="8396287" cy="236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9" y="4602212"/>
            <a:ext cx="8386885" cy="8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107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24" y="1190625"/>
            <a:ext cx="7980899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36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90549" y="1933575"/>
            <a:ext cx="3981450" cy="4276007"/>
          </a:xfrm>
        </p:spPr>
        <p:txBody>
          <a:bodyPr>
            <a:normAutofit/>
          </a:bodyPr>
          <a:lstStyle/>
          <a:p>
            <a:r>
              <a:rPr lang="en-US" dirty="0" smtClean="0"/>
              <a:t>52 year male</a:t>
            </a:r>
          </a:p>
          <a:p>
            <a:r>
              <a:rPr lang="en-US" dirty="0" smtClean="0"/>
              <a:t>Presents with acute myocardial infarct to a large city hospital</a:t>
            </a:r>
          </a:p>
          <a:p>
            <a:r>
              <a:rPr lang="en-US" dirty="0" smtClean="0"/>
              <a:t>He receives thrombolysis therapy for blocked artery</a:t>
            </a:r>
          </a:p>
          <a:p>
            <a:r>
              <a:rPr lang="en-US" dirty="0" smtClean="0"/>
              <a:t>It is noted his </a:t>
            </a:r>
            <a:r>
              <a:rPr lang="en-US" dirty="0" err="1" smtClean="0"/>
              <a:t>Hb</a:t>
            </a:r>
            <a:r>
              <a:rPr lang="en-US" dirty="0" smtClean="0"/>
              <a:t> is 80g/L</a:t>
            </a:r>
          </a:p>
          <a:p>
            <a:r>
              <a:rPr lang="en-US" dirty="0" smtClean="0"/>
              <a:t>Very thoughtful resident asks the cardiologist </a:t>
            </a:r>
            <a:r>
              <a:rPr lang="en-US" sz="2200" i="1" dirty="0" smtClean="0"/>
              <a:t>“should we transfuse him and if so, how many bags of blood?”</a:t>
            </a:r>
          </a:p>
          <a:p>
            <a:endParaRPr lang="en-AU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715482"/>
            <a:ext cx="3035300" cy="2408968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1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575469" y="2997349"/>
            <a:ext cx="7993062" cy="30955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4029076" y="1190626"/>
            <a:ext cx="4544908" cy="4819649"/>
          </a:xfrm>
        </p:spPr>
        <p:txBody>
          <a:bodyPr>
            <a:normAutofit fontScale="92500"/>
          </a:bodyPr>
          <a:lstStyle/>
          <a:p>
            <a:r>
              <a:rPr lang="en-US" dirty="0"/>
              <a:t>Cardiologist  carefully thinks of the possible benefits to the patient from the blood transfusion balanced against the potential harm</a:t>
            </a:r>
          </a:p>
          <a:p>
            <a:pPr lvl="1"/>
            <a:r>
              <a:rPr lang="en-US" dirty="0"/>
              <a:t>Maybe the </a:t>
            </a:r>
            <a:r>
              <a:rPr lang="en-US" dirty="0" err="1"/>
              <a:t>anaemia</a:t>
            </a:r>
            <a:r>
              <a:rPr lang="en-US" dirty="0"/>
              <a:t> will contribute to more heart damage</a:t>
            </a:r>
          </a:p>
          <a:p>
            <a:pPr lvl="1"/>
            <a:r>
              <a:rPr lang="en-US" dirty="0"/>
              <a:t>Maybe the </a:t>
            </a:r>
            <a:r>
              <a:rPr lang="en-US" dirty="0" err="1"/>
              <a:t>anaemia</a:t>
            </a:r>
            <a:r>
              <a:rPr lang="en-US" dirty="0"/>
              <a:t> will increase his mortality and both of these maybe reduced by transfusion</a:t>
            </a:r>
          </a:p>
          <a:p>
            <a:pPr lvl="1"/>
            <a:r>
              <a:rPr lang="en-US" dirty="0"/>
              <a:t>However could the blood transfusion somehow contribute to further blockages of his coronary arteries</a:t>
            </a:r>
          </a:p>
          <a:p>
            <a:r>
              <a:rPr lang="en-US" dirty="0" smtClean="0"/>
              <a:t>Is </a:t>
            </a:r>
            <a:r>
              <a:rPr lang="en-US" dirty="0"/>
              <a:t>there any evidence to base this decision on</a:t>
            </a:r>
            <a:r>
              <a:rPr lang="en-US" dirty="0" smtClean="0"/>
              <a:t>?</a:t>
            </a:r>
            <a:endParaRPr lang="en-AU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77" y="2306812"/>
            <a:ext cx="2869209" cy="297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13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721984"/>
            <a:ext cx="7607300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090534"/>
            <a:ext cx="7727950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317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4589" y="1604045"/>
            <a:ext cx="5365125" cy="413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59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Future Modules</a:t>
            </a:r>
            <a:endParaRPr lang="en-AU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014" y="1695450"/>
            <a:ext cx="3194522" cy="4514850"/>
          </a:xfrm>
        </p:spPr>
      </p:pic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AU" smtClean="0"/>
              <a:t>Reasonable body of evidence  for RBC transfusion</a:t>
            </a:r>
          </a:p>
          <a:p>
            <a:r>
              <a:rPr lang="en-AU" smtClean="0"/>
              <a:t>Consensus based for Plasma, Cryoprecipitate, Platelets</a:t>
            </a:r>
          </a:p>
          <a:p>
            <a:r>
              <a:rPr lang="en-AU" smtClean="0"/>
              <a:t>Also cover </a:t>
            </a:r>
          </a:p>
          <a:p>
            <a:pPr lvl="1"/>
            <a:r>
              <a:rPr lang="en-AU" smtClean="0"/>
              <a:t>cell salvage for trauma and emergency surgery </a:t>
            </a:r>
          </a:p>
          <a:p>
            <a:pPr lvl="1"/>
            <a:r>
              <a:rPr lang="en-AU" smtClean="0"/>
              <a:t>tranexamic acid in trauma</a:t>
            </a:r>
          </a:p>
          <a:p>
            <a:r>
              <a:rPr lang="en-AU" smtClean="0"/>
              <a:t>Awaiting NHMRC approval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2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208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Custom Design</vt:lpstr>
      <vt:lpstr>PowerPoint Presentation</vt:lpstr>
      <vt:lpstr>PowerPoint Presentation</vt:lpstr>
      <vt:lpstr>In medical patients, what is the effect of RBC transfusion on patient outcomes?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Modules</vt:lpstr>
      <vt:lpstr>Future Modules</vt:lpstr>
      <vt:lpstr>PowerPoint Presentation</vt:lpstr>
      <vt:lpstr>Download or order hard copies from:</vt:lpstr>
    </vt:vector>
  </TitlesOfParts>
  <Company>CRE8IVE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Paul Whiteley</dc:creator>
  <cp:lastModifiedBy>Earnshaw, Leia</cp:lastModifiedBy>
  <cp:revision>50</cp:revision>
  <dcterms:created xsi:type="dcterms:W3CDTF">2012-07-10T23:22:41Z</dcterms:created>
  <dcterms:modified xsi:type="dcterms:W3CDTF">2012-09-18T03:37:50Z</dcterms:modified>
</cp:coreProperties>
</file>