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 id="2147485032" r:id="rId2"/>
  </p:sldMasterIdLst>
  <p:notesMasterIdLst>
    <p:notesMasterId r:id="rId23"/>
  </p:notesMasterIdLst>
  <p:handoutMasterIdLst>
    <p:handoutMasterId r:id="rId24"/>
  </p:handoutMasterIdLst>
  <p:sldIdLst>
    <p:sldId id="319" r:id="rId3"/>
    <p:sldId id="347" r:id="rId4"/>
    <p:sldId id="323" r:id="rId5"/>
    <p:sldId id="341" r:id="rId6"/>
    <p:sldId id="340" r:id="rId7"/>
    <p:sldId id="355" r:id="rId8"/>
    <p:sldId id="331" r:id="rId9"/>
    <p:sldId id="361" r:id="rId10"/>
    <p:sldId id="343" r:id="rId11"/>
    <p:sldId id="358" r:id="rId12"/>
    <p:sldId id="329" r:id="rId13"/>
    <p:sldId id="328" r:id="rId14"/>
    <p:sldId id="348" r:id="rId15"/>
    <p:sldId id="350" r:id="rId16"/>
    <p:sldId id="351" r:id="rId17"/>
    <p:sldId id="352" r:id="rId18"/>
    <p:sldId id="359" r:id="rId19"/>
    <p:sldId id="344" r:id="rId20"/>
    <p:sldId id="346" r:id="rId21"/>
    <p:sldId id="353" r:id="rId22"/>
  </p:sldIdLst>
  <p:sldSz cx="9144000" cy="6858000" type="screen4x3"/>
  <p:notesSz cx="6858000" cy="9144000"/>
  <p:defaultTextStyle>
    <a:defPPr>
      <a:defRPr lang="en-US"/>
    </a:defPPr>
    <a:lvl1pPr algn="ctr" rtl="0" fontAlgn="base">
      <a:spcBef>
        <a:spcPct val="0"/>
      </a:spcBef>
      <a:spcAft>
        <a:spcPct val="0"/>
      </a:spcAft>
      <a:defRPr sz="4000" kern="1200">
        <a:solidFill>
          <a:schemeClr val="tx2"/>
        </a:solidFill>
        <a:effectLst>
          <a:outerShdw blurRad="38100" dist="38100" dir="2700000" algn="tl">
            <a:srgbClr val="000000">
              <a:alpha val="43137"/>
            </a:srgbClr>
          </a:outerShdw>
        </a:effectLst>
        <a:latin typeface="Arial" charset="0"/>
        <a:ea typeface="ＭＳ Ｐゴシック" pitchFamily="34" charset="-128"/>
        <a:cs typeface="+mn-cs"/>
      </a:defRPr>
    </a:lvl1pPr>
    <a:lvl2pPr marL="457200" algn="ctr" rtl="0" fontAlgn="base">
      <a:spcBef>
        <a:spcPct val="0"/>
      </a:spcBef>
      <a:spcAft>
        <a:spcPct val="0"/>
      </a:spcAft>
      <a:defRPr sz="4000" kern="1200">
        <a:solidFill>
          <a:schemeClr val="tx2"/>
        </a:solidFill>
        <a:effectLst>
          <a:outerShdw blurRad="38100" dist="38100" dir="2700000" algn="tl">
            <a:srgbClr val="000000">
              <a:alpha val="43137"/>
            </a:srgbClr>
          </a:outerShdw>
        </a:effectLst>
        <a:latin typeface="Arial" charset="0"/>
        <a:ea typeface="ＭＳ Ｐゴシック" pitchFamily="34" charset="-128"/>
        <a:cs typeface="+mn-cs"/>
      </a:defRPr>
    </a:lvl2pPr>
    <a:lvl3pPr marL="914400" algn="ctr" rtl="0" fontAlgn="base">
      <a:spcBef>
        <a:spcPct val="0"/>
      </a:spcBef>
      <a:spcAft>
        <a:spcPct val="0"/>
      </a:spcAft>
      <a:defRPr sz="4000" kern="1200">
        <a:solidFill>
          <a:schemeClr val="tx2"/>
        </a:solidFill>
        <a:effectLst>
          <a:outerShdw blurRad="38100" dist="38100" dir="2700000" algn="tl">
            <a:srgbClr val="000000">
              <a:alpha val="43137"/>
            </a:srgbClr>
          </a:outerShdw>
        </a:effectLst>
        <a:latin typeface="Arial" charset="0"/>
        <a:ea typeface="ＭＳ Ｐゴシック" pitchFamily="34" charset="-128"/>
        <a:cs typeface="+mn-cs"/>
      </a:defRPr>
    </a:lvl3pPr>
    <a:lvl4pPr marL="1371600" algn="ctr" rtl="0" fontAlgn="base">
      <a:spcBef>
        <a:spcPct val="0"/>
      </a:spcBef>
      <a:spcAft>
        <a:spcPct val="0"/>
      </a:spcAft>
      <a:defRPr sz="4000" kern="1200">
        <a:solidFill>
          <a:schemeClr val="tx2"/>
        </a:solidFill>
        <a:effectLst>
          <a:outerShdw blurRad="38100" dist="38100" dir="2700000" algn="tl">
            <a:srgbClr val="000000">
              <a:alpha val="43137"/>
            </a:srgbClr>
          </a:outerShdw>
        </a:effectLst>
        <a:latin typeface="Arial" charset="0"/>
        <a:ea typeface="ＭＳ Ｐゴシック" pitchFamily="34" charset="-128"/>
        <a:cs typeface="+mn-cs"/>
      </a:defRPr>
    </a:lvl4pPr>
    <a:lvl5pPr marL="1828800" algn="ctr" rtl="0" fontAlgn="base">
      <a:spcBef>
        <a:spcPct val="0"/>
      </a:spcBef>
      <a:spcAft>
        <a:spcPct val="0"/>
      </a:spcAft>
      <a:defRPr sz="4000" kern="1200">
        <a:solidFill>
          <a:schemeClr val="tx2"/>
        </a:solidFill>
        <a:effectLst>
          <a:outerShdw blurRad="38100" dist="38100" dir="2700000" algn="tl">
            <a:srgbClr val="000000">
              <a:alpha val="43137"/>
            </a:srgbClr>
          </a:outerShdw>
        </a:effectLst>
        <a:latin typeface="Arial" charset="0"/>
        <a:ea typeface="ＭＳ Ｐゴシック" pitchFamily="34" charset="-128"/>
        <a:cs typeface="+mn-cs"/>
      </a:defRPr>
    </a:lvl5pPr>
    <a:lvl6pPr marL="2286000" algn="l" defTabSz="914400" rtl="0" eaLnBrk="1" latinLnBrk="0" hangingPunct="1">
      <a:defRPr sz="4000" kern="1200">
        <a:solidFill>
          <a:schemeClr val="tx2"/>
        </a:solidFill>
        <a:effectLst>
          <a:outerShdw blurRad="38100" dist="38100" dir="2700000" algn="tl">
            <a:srgbClr val="000000">
              <a:alpha val="43137"/>
            </a:srgbClr>
          </a:outerShdw>
        </a:effectLst>
        <a:latin typeface="Arial" charset="0"/>
        <a:ea typeface="ＭＳ Ｐゴシック" pitchFamily="34" charset="-128"/>
        <a:cs typeface="+mn-cs"/>
      </a:defRPr>
    </a:lvl6pPr>
    <a:lvl7pPr marL="2743200" algn="l" defTabSz="914400" rtl="0" eaLnBrk="1" latinLnBrk="0" hangingPunct="1">
      <a:defRPr sz="4000" kern="1200">
        <a:solidFill>
          <a:schemeClr val="tx2"/>
        </a:solidFill>
        <a:effectLst>
          <a:outerShdw blurRad="38100" dist="38100" dir="2700000" algn="tl">
            <a:srgbClr val="000000">
              <a:alpha val="43137"/>
            </a:srgbClr>
          </a:outerShdw>
        </a:effectLst>
        <a:latin typeface="Arial" charset="0"/>
        <a:ea typeface="ＭＳ Ｐゴシック" pitchFamily="34" charset="-128"/>
        <a:cs typeface="+mn-cs"/>
      </a:defRPr>
    </a:lvl7pPr>
    <a:lvl8pPr marL="3200400" algn="l" defTabSz="914400" rtl="0" eaLnBrk="1" latinLnBrk="0" hangingPunct="1">
      <a:defRPr sz="4000" kern="1200">
        <a:solidFill>
          <a:schemeClr val="tx2"/>
        </a:solidFill>
        <a:effectLst>
          <a:outerShdw blurRad="38100" dist="38100" dir="2700000" algn="tl">
            <a:srgbClr val="000000">
              <a:alpha val="43137"/>
            </a:srgbClr>
          </a:outerShdw>
        </a:effectLst>
        <a:latin typeface="Arial" charset="0"/>
        <a:ea typeface="ＭＳ Ｐゴシック" pitchFamily="34" charset="-128"/>
        <a:cs typeface="+mn-cs"/>
      </a:defRPr>
    </a:lvl8pPr>
    <a:lvl9pPr marL="3657600" algn="l" defTabSz="914400" rtl="0" eaLnBrk="1" latinLnBrk="0" hangingPunct="1">
      <a:defRPr sz="4000" kern="1200">
        <a:solidFill>
          <a:schemeClr val="tx2"/>
        </a:solidFill>
        <a:effectLst>
          <a:outerShdw blurRad="38100" dist="38100" dir="2700000" algn="tl">
            <a:srgbClr val="000000">
              <a:alpha val="43137"/>
            </a:srgbClr>
          </a:outerShdw>
        </a:effectLst>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2E827E"/>
    <a:srgbClr val="BBE7E5"/>
    <a:srgbClr val="000066"/>
    <a:srgbClr val="3366FF"/>
    <a:srgbClr val="FFFF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effectLst/>
                <a:latin typeface="Arial" charset="0"/>
                <a:ea typeface="+mn-ea"/>
                <a:cs typeface="+mn-cs"/>
              </a:defRPr>
            </a:lvl1pPr>
          </a:lstStyle>
          <a:p>
            <a:pPr>
              <a:defRPr/>
            </a:pPr>
            <a:endParaRPr lang="en-US"/>
          </a:p>
        </p:txBody>
      </p:sp>
      <p:sp>
        <p:nvSpPr>
          <p:cNvPr id="142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effectLst/>
                <a:latin typeface="Arial" charset="0"/>
                <a:ea typeface="+mn-ea"/>
                <a:cs typeface="+mn-cs"/>
              </a:defRPr>
            </a:lvl1pPr>
          </a:lstStyle>
          <a:p>
            <a:pPr>
              <a:defRPr/>
            </a:pPr>
            <a:endParaRPr lang="en-US"/>
          </a:p>
        </p:txBody>
      </p:sp>
      <p:sp>
        <p:nvSpPr>
          <p:cNvPr id="142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effectLst/>
                <a:latin typeface="Arial" charset="0"/>
                <a:ea typeface="+mn-ea"/>
                <a:cs typeface="+mn-cs"/>
              </a:defRPr>
            </a:lvl1pPr>
          </a:lstStyle>
          <a:p>
            <a:pPr>
              <a:defRPr/>
            </a:pPr>
            <a:endParaRPr lang="en-US"/>
          </a:p>
        </p:txBody>
      </p:sp>
      <p:sp>
        <p:nvSpPr>
          <p:cNvPr id="142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solidFill>
                  <a:schemeClr val="tx1"/>
                </a:solidFill>
                <a:effectLst/>
                <a:latin typeface="Arial" pitchFamily="34" charset="0"/>
              </a:defRPr>
            </a:lvl1pPr>
          </a:lstStyle>
          <a:p>
            <a:pPr>
              <a:defRPr/>
            </a:pPr>
            <a:fld id="{FC1543D8-7AFB-4B6E-9E05-CDE5BB549D9F}" type="slidenum">
              <a:rPr lang="en-US"/>
              <a:pPr>
                <a:defRPr/>
              </a:pPr>
              <a:t>‹#›</a:t>
            </a:fld>
            <a:endParaRPr lang="en-US"/>
          </a:p>
        </p:txBody>
      </p:sp>
    </p:spTree>
    <p:extLst>
      <p:ext uri="{BB962C8B-B14F-4D97-AF65-F5344CB8AC3E}">
        <p14:creationId xmlns:p14="http://schemas.microsoft.com/office/powerpoint/2010/main" val="3891415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pitchFamily="-106" charset="-128"/>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effectLst>
                  <a:outerShdw blurRad="38100" dist="38100" dir="2700000" algn="tl">
                    <a:srgbClr val="C0C0C0"/>
                  </a:outerShdw>
                </a:effectLst>
                <a:latin typeface="Arial" pitchFamily="34" charset="0"/>
              </a:defRPr>
            </a:lvl1pPr>
          </a:lstStyle>
          <a:p>
            <a:pPr>
              <a:defRPr/>
            </a:pPr>
            <a:fld id="{8F4B2139-65B2-45C3-97DC-F0A9D04CCB75}" type="datetime1">
              <a:rPr lang="en-AU"/>
              <a:pPr>
                <a:defRPr/>
              </a:pPr>
              <a:t>28/09/2012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pitchFamily="-106" charset="-128"/>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C0C0C0"/>
                  </a:outerShdw>
                </a:effectLst>
                <a:latin typeface="Arial" pitchFamily="34" charset="0"/>
              </a:defRPr>
            </a:lvl1pPr>
          </a:lstStyle>
          <a:p>
            <a:pPr>
              <a:defRPr/>
            </a:pPr>
            <a:fld id="{78F75E7B-1DF5-4F00-8571-5501D76273B2}" type="slidenum">
              <a:rPr lang="en-AU"/>
              <a:pPr>
                <a:defRPr/>
              </a:pPr>
              <a:t>‹#›</a:t>
            </a:fld>
            <a:endParaRPr lang="en-AU"/>
          </a:p>
        </p:txBody>
      </p:sp>
    </p:spTree>
    <p:extLst>
      <p:ext uri="{BB962C8B-B14F-4D97-AF65-F5344CB8AC3E}">
        <p14:creationId xmlns:p14="http://schemas.microsoft.com/office/powerpoint/2010/main" val="38917957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Thank you for the opportunity to present this Guideline which has been developed with the Clinical input and expertise of a number of scientific and clinical Colleges and Societies in Australia and New Zealand. I was privileged to be a member of the Clinical/Consumer Reference Group representing the AOA and the surgical perspective, a balance of Science, simplicity, straight forward application.</a:t>
            </a:r>
          </a:p>
        </p:txBody>
      </p:sp>
      <p:sp>
        <p:nvSpPr>
          <p:cNvPr id="4" name="Slide Number Placeholder 3"/>
          <p:cNvSpPr>
            <a:spLocks noGrp="1"/>
          </p:cNvSpPr>
          <p:nvPr>
            <p:ph type="sldNum" sz="quarter" idx="5"/>
          </p:nvPr>
        </p:nvSpPr>
        <p:spPr/>
        <p:txBody>
          <a:bodyPr/>
          <a:lstStyle>
            <a:lvl1pPr eaLnBrk="0" hangingPunct="0">
              <a:defRPr sz="4000">
                <a:solidFill>
                  <a:schemeClr val="tx2"/>
                </a:solidFill>
                <a:latin typeface="Arial" pitchFamily="34" charset="0"/>
                <a:ea typeface="ＭＳ Ｐゴシック" pitchFamily="34" charset="-128"/>
              </a:defRPr>
            </a:lvl1pPr>
            <a:lvl2pPr marL="742950" indent="-285750" eaLnBrk="0" hangingPunct="0">
              <a:defRPr sz="4000">
                <a:solidFill>
                  <a:schemeClr val="tx2"/>
                </a:solidFill>
                <a:latin typeface="Arial" pitchFamily="34" charset="0"/>
                <a:ea typeface="ＭＳ Ｐゴシック" pitchFamily="34" charset="-128"/>
              </a:defRPr>
            </a:lvl2pPr>
            <a:lvl3pPr marL="1143000" indent="-228600" eaLnBrk="0" hangingPunct="0">
              <a:defRPr sz="4000">
                <a:solidFill>
                  <a:schemeClr val="tx2"/>
                </a:solidFill>
                <a:latin typeface="Arial" pitchFamily="34" charset="0"/>
                <a:ea typeface="ＭＳ Ｐゴシック" pitchFamily="34" charset="-128"/>
              </a:defRPr>
            </a:lvl3pPr>
            <a:lvl4pPr marL="1600200" indent="-228600" eaLnBrk="0" hangingPunct="0">
              <a:defRPr sz="4000">
                <a:solidFill>
                  <a:schemeClr val="tx2"/>
                </a:solidFill>
                <a:latin typeface="Arial" pitchFamily="34" charset="0"/>
                <a:ea typeface="ＭＳ Ｐゴシック" pitchFamily="34" charset="-128"/>
              </a:defRPr>
            </a:lvl4pPr>
            <a:lvl5pPr marL="2057400" indent="-228600" eaLnBrk="0" hangingPunct="0">
              <a:defRPr sz="40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9pPr>
          </a:lstStyle>
          <a:p>
            <a:pPr eaLnBrk="1" hangingPunct="1">
              <a:defRPr/>
            </a:pPr>
            <a:fld id="{C757416D-567A-434C-9351-AD0BCC411F40}" type="slidenum">
              <a:rPr lang="en-AU" sz="1200" smtClean="0"/>
              <a:pPr eaLnBrk="1" hangingPunct="1">
                <a:defRPr/>
              </a:pPr>
              <a:t>1</a:t>
            </a:fld>
            <a:endParaRPr lang="en-AU"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AU" smtClean="0">
                <a:ea typeface="ＭＳ Ｐゴシック" pitchFamily="34" charset="-128"/>
              </a:rPr>
              <a:t>Some times the operating theatre can look like this after a heated discussion between the Surgeon and the Anaesthetist. More commonly it spells  a story of major blood loss and all the attendant risks to the patient. What can we do to minimise per-operative blood loss?</a:t>
            </a:r>
          </a:p>
        </p:txBody>
      </p:sp>
      <p:sp>
        <p:nvSpPr>
          <p:cNvPr id="4" name="Slide Number Placeholder 3"/>
          <p:cNvSpPr>
            <a:spLocks noGrp="1"/>
          </p:cNvSpPr>
          <p:nvPr>
            <p:ph type="sldNum" sz="quarter" idx="5"/>
          </p:nvPr>
        </p:nvSpPr>
        <p:spPr/>
        <p:txBody>
          <a:bodyPr/>
          <a:lstStyle>
            <a:lvl1pPr eaLnBrk="0" hangingPunct="0">
              <a:defRPr sz="4000">
                <a:solidFill>
                  <a:schemeClr val="tx2"/>
                </a:solidFill>
                <a:latin typeface="Arial" pitchFamily="34" charset="0"/>
                <a:ea typeface="ＭＳ Ｐゴシック" pitchFamily="34" charset="-128"/>
              </a:defRPr>
            </a:lvl1pPr>
            <a:lvl2pPr marL="742950" indent="-285750" eaLnBrk="0" hangingPunct="0">
              <a:defRPr sz="4000">
                <a:solidFill>
                  <a:schemeClr val="tx2"/>
                </a:solidFill>
                <a:latin typeface="Arial" pitchFamily="34" charset="0"/>
                <a:ea typeface="ＭＳ Ｐゴシック" pitchFamily="34" charset="-128"/>
              </a:defRPr>
            </a:lvl2pPr>
            <a:lvl3pPr marL="1143000" indent="-228600" eaLnBrk="0" hangingPunct="0">
              <a:defRPr sz="4000">
                <a:solidFill>
                  <a:schemeClr val="tx2"/>
                </a:solidFill>
                <a:latin typeface="Arial" pitchFamily="34" charset="0"/>
                <a:ea typeface="ＭＳ Ｐゴシック" pitchFamily="34" charset="-128"/>
              </a:defRPr>
            </a:lvl3pPr>
            <a:lvl4pPr marL="1600200" indent="-228600" eaLnBrk="0" hangingPunct="0">
              <a:defRPr sz="4000">
                <a:solidFill>
                  <a:schemeClr val="tx2"/>
                </a:solidFill>
                <a:latin typeface="Arial" pitchFamily="34" charset="0"/>
                <a:ea typeface="ＭＳ Ｐゴシック" pitchFamily="34" charset="-128"/>
              </a:defRPr>
            </a:lvl4pPr>
            <a:lvl5pPr marL="2057400" indent="-228600" eaLnBrk="0" hangingPunct="0">
              <a:defRPr sz="40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9pPr>
          </a:lstStyle>
          <a:p>
            <a:pPr eaLnBrk="1" hangingPunct="1">
              <a:defRPr/>
            </a:pPr>
            <a:fld id="{6D103DF8-4EDB-43F1-9B64-E06021B6F172}" type="slidenum">
              <a:rPr lang="en-AU" sz="1200" smtClean="0">
                <a:solidFill>
                  <a:srgbClr val="1F497D"/>
                </a:solidFill>
              </a:rPr>
              <a:pPr eaLnBrk="1" hangingPunct="1">
                <a:defRPr/>
              </a:pPr>
              <a:t>11</a:t>
            </a:fld>
            <a:endParaRPr lang="en-AU" sz="1200" smtClean="0">
              <a:solidFill>
                <a:srgbClr val="1F497D"/>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AU" smtClean="0">
                <a:ea typeface="ＭＳ Ｐゴシック" pitchFamily="34" charset="-128"/>
              </a:rPr>
              <a:t>Surgically anticipated blood loss should trigger immediate mechanisms to minimise blood wastage and maximise blood salvage at the time of surgery.</a:t>
            </a:r>
          </a:p>
        </p:txBody>
      </p:sp>
      <p:sp>
        <p:nvSpPr>
          <p:cNvPr id="4" name="Slide Number Placeholder 3"/>
          <p:cNvSpPr>
            <a:spLocks noGrp="1"/>
          </p:cNvSpPr>
          <p:nvPr>
            <p:ph type="sldNum" sz="quarter" idx="5"/>
          </p:nvPr>
        </p:nvSpPr>
        <p:spPr/>
        <p:txBody>
          <a:bodyPr/>
          <a:lstStyle>
            <a:lvl1pPr eaLnBrk="0" hangingPunct="0">
              <a:defRPr sz="4000">
                <a:solidFill>
                  <a:schemeClr val="tx2"/>
                </a:solidFill>
                <a:latin typeface="Arial" pitchFamily="34" charset="0"/>
                <a:ea typeface="ＭＳ Ｐゴシック" pitchFamily="34" charset="-128"/>
              </a:defRPr>
            </a:lvl1pPr>
            <a:lvl2pPr marL="742950" indent="-285750" eaLnBrk="0" hangingPunct="0">
              <a:defRPr sz="4000">
                <a:solidFill>
                  <a:schemeClr val="tx2"/>
                </a:solidFill>
                <a:latin typeface="Arial" pitchFamily="34" charset="0"/>
                <a:ea typeface="ＭＳ Ｐゴシック" pitchFamily="34" charset="-128"/>
              </a:defRPr>
            </a:lvl2pPr>
            <a:lvl3pPr marL="1143000" indent="-228600" eaLnBrk="0" hangingPunct="0">
              <a:defRPr sz="4000">
                <a:solidFill>
                  <a:schemeClr val="tx2"/>
                </a:solidFill>
                <a:latin typeface="Arial" pitchFamily="34" charset="0"/>
                <a:ea typeface="ＭＳ Ｐゴシック" pitchFamily="34" charset="-128"/>
              </a:defRPr>
            </a:lvl3pPr>
            <a:lvl4pPr marL="1600200" indent="-228600" eaLnBrk="0" hangingPunct="0">
              <a:defRPr sz="4000">
                <a:solidFill>
                  <a:schemeClr val="tx2"/>
                </a:solidFill>
                <a:latin typeface="Arial" pitchFamily="34" charset="0"/>
                <a:ea typeface="ＭＳ Ｐゴシック" pitchFamily="34" charset="-128"/>
              </a:defRPr>
            </a:lvl4pPr>
            <a:lvl5pPr marL="2057400" indent="-228600" eaLnBrk="0" hangingPunct="0">
              <a:defRPr sz="40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9pPr>
          </a:lstStyle>
          <a:p>
            <a:pPr eaLnBrk="1" hangingPunct="1">
              <a:defRPr/>
            </a:pPr>
            <a:fld id="{053BDAD6-019A-4D11-980D-6CB10D52006F}" type="slidenum">
              <a:rPr lang="en-AU" sz="1200" smtClean="0">
                <a:solidFill>
                  <a:srgbClr val="1F497D"/>
                </a:solidFill>
              </a:rPr>
              <a:pPr eaLnBrk="1" hangingPunct="1">
                <a:defRPr/>
              </a:pPr>
              <a:t>12</a:t>
            </a:fld>
            <a:endParaRPr lang="en-AU" sz="1200" smtClean="0">
              <a:solidFill>
                <a:srgbClr val="1F497D"/>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Primitively in war surgery in the past I have collected bulk blood from a clean body cavity and immediately re-infused the patient.</a:t>
            </a:r>
          </a:p>
          <a:p>
            <a:r>
              <a:rPr lang="en-US" smtClean="0">
                <a:ea typeface="ＭＳ Ｐゴシック" pitchFamily="34" charset="-128"/>
              </a:rPr>
              <a:t>Today we have more sophisticated options. The Sangvia device can selectively suction blood out of the operative field site, directly in to a storage bag, filtering on route, before being reinfused immediately in to the patient. In more elective circumstances, an automated cell saver with dedicated stand by staff can reinfuse washed, filtered, concentrated, resuspended salvaged blood in to the patient.</a:t>
            </a:r>
          </a:p>
        </p:txBody>
      </p:sp>
      <p:sp>
        <p:nvSpPr>
          <p:cNvPr id="4" name="Slide Number Placeholder 3"/>
          <p:cNvSpPr>
            <a:spLocks noGrp="1"/>
          </p:cNvSpPr>
          <p:nvPr>
            <p:ph type="sldNum" sz="quarter" idx="5"/>
          </p:nvPr>
        </p:nvSpPr>
        <p:spPr/>
        <p:txBody>
          <a:bodyPr/>
          <a:lstStyle>
            <a:lvl1pPr eaLnBrk="0" hangingPunct="0">
              <a:defRPr sz="4000">
                <a:solidFill>
                  <a:schemeClr val="tx2"/>
                </a:solidFill>
                <a:latin typeface="Arial" pitchFamily="34" charset="0"/>
                <a:ea typeface="ＭＳ Ｐゴシック" pitchFamily="34" charset="-128"/>
              </a:defRPr>
            </a:lvl1pPr>
            <a:lvl2pPr marL="742950" indent="-285750" eaLnBrk="0" hangingPunct="0">
              <a:defRPr sz="4000">
                <a:solidFill>
                  <a:schemeClr val="tx2"/>
                </a:solidFill>
                <a:latin typeface="Arial" pitchFamily="34" charset="0"/>
                <a:ea typeface="ＭＳ Ｐゴシック" pitchFamily="34" charset="-128"/>
              </a:defRPr>
            </a:lvl2pPr>
            <a:lvl3pPr marL="1143000" indent="-228600" eaLnBrk="0" hangingPunct="0">
              <a:defRPr sz="4000">
                <a:solidFill>
                  <a:schemeClr val="tx2"/>
                </a:solidFill>
                <a:latin typeface="Arial" pitchFamily="34" charset="0"/>
                <a:ea typeface="ＭＳ Ｐゴシック" pitchFamily="34" charset="-128"/>
              </a:defRPr>
            </a:lvl3pPr>
            <a:lvl4pPr marL="1600200" indent="-228600" eaLnBrk="0" hangingPunct="0">
              <a:defRPr sz="4000">
                <a:solidFill>
                  <a:schemeClr val="tx2"/>
                </a:solidFill>
                <a:latin typeface="Arial" pitchFamily="34" charset="0"/>
                <a:ea typeface="ＭＳ Ｐゴシック" pitchFamily="34" charset="-128"/>
              </a:defRPr>
            </a:lvl4pPr>
            <a:lvl5pPr marL="2057400" indent="-228600" eaLnBrk="0" hangingPunct="0">
              <a:defRPr sz="40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9pPr>
          </a:lstStyle>
          <a:p>
            <a:pPr eaLnBrk="1" hangingPunct="1">
              <a:defRPr/>
            </a:pPr>
            <a:fld id="{7ECF1925-FFBD-4AFB-8F68-CECE4495416B}" type="slidenum">
              <a:rPr lang="en-AU" sz="1200" smtClean="0"/>
              <a:pPr eaLnBrk="1" hangingPunct="1">
                <a:defRPr/>
              </a:pPr>
              <a:t>13</a:t>
            </a:fld>
            <a:endParaRPr lang="en-AU"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Good appreciation of anatomy protects damage to major blood vessels. Minimally invasive approaches can reduce blood loss and morbidity to a fraction of that seen in Open surgery. Removing blood from the operative field by returning it to the body core blood volume with an Esmarch bandage, prior to application of a Tourniquet, prevents blood loss. Pressure limb bandages, and Naropin mediated vasoconstricton, and elimination of drains, can conserve blood.</a:t>
            </a:r>
          </a:p>
        </p:txBody>
      </p:sp>
      <p:sp>
        <p:nvSpPr>
          <p:cNvPr id="4" name="Slide Number Placeholder 3"/>
          <p:cNvSpPr>
            <a:spLocks noGrp="1"/>
          </p:cNvSpPr>
          <p:nvPr>
            <p:ph type="sldNum" sz="quarter" idx="5"/>
          </p:nvPr>
        </p:nvSpPr>
        <p:spPr/>
        <p:txBody>
          <a:bodyPr/>
          <a:lstStyle>
            <a:lvl1pPr eaLnBrk="0" hangingPunct="0">
              <a:defRPr sz="4000">
                <a:solidFill>
                  <a:schemeClr val="tx2"/>
                </a:solidFill>
                <a:latin typeface="Arial" pitchFamily="34" charset="0"/>
                <a:ea typeface="ＭＳ Ｐゴシック" pitchFamily="34" charset="-128"/>
              </a:defRPr>
            </a:lvl1pPr>
            <a:lvl2pPr marL="742950" indent="-285750" eaLnBrk="0" hangingPunct="0">
              <a:defRPr sz="4000">
                <a:solidFill>
                  <a:schemeClr val="tx2"/>
                </a:solidFill>
                <a:latin typeface="Arial" pitchFamily="34" charset="0"/>
                <a:ea typeface="ＭＳ Ｐゴシック" pitchFamily="34" charset="-128"/>
              </a:defRPr>
            </a:lvl2pPr>
            <a:lvl3pPr marL="1143000" indent="-228600" eaLnBrk="0" hangingPunct="0">
              <a:defRPr sz="4000">
                <a:solidFill>
                  <a:schemeClr val="tx2"/>
                </a:solidFill>
                <a:latin typeface="Arial" pitchFamily="34" charset="0"/>
                <a:ea typeface="ＭＳ Ｐゴシック" pitchFamily="34" charset="-128"/>
              </a:defRPr>
            </a:lvl3pPr>
            <a:lvl4pPr marL="1600200" indent="-228600" eaLnBrk="0" hangingPunct="0">
              <a:defRPr sz="4000">
                <a:solidFill>
                  <a:schemeClr val="tx2"/>
                </a:solidFill>
                <a:latin typeface="Arial" pitchFamily="34" charset="0"/>
                <a:ea typeface="ＭＳ Ｐゴシック" pitchFamily="34" charset="-128"/>
              </a:defRPr>
            </a:lvl4pPr>
            <a:lvl5pPr marL="2057400" indent="-228600" eaLnBrk="0" hangingPunct="0">
              <a:defRPr sz="40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9pPr>
          </a:lstStyle>
          <a:p>
            <a:pPr eaLnBrk="1" hangingPunct="1">
              <a:defRPr/>
            </a:pPr>
            <a:fld id="{2E8D96CE-8AF4-4F5E-91FE-A92007069740}" type="slidenum">
              <a:rPr lang="en-AU" sz="1200" smtClean="0"/>
              <a:pPr eaLnBrk="1" hangingPunct="1">
                <a:defRPr/>
              </a:pPr>
              <a:t>14</a:t>
            </a:fld>
            <a:endParaRPr lang="en-AU"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Cutting diathermy, coagulative diathermy, argon beam diathermy, all maintain a better surgical field vision, and minimize blood loss.</a:t>
            </a:r>
          </a:p>
        </p:txBody>
      </p:sp>
      <p:sp>
        <p:nvSpPr>
          <p:cNvPr id="4" name="Slide Number Placeholder 3"/>
          <p:cNvSpPr>
            <a:spLocks noGrp="1"/>
          </p:cNvSpPr>
          <p:nvPr>
            <p:ph type="sldNum" sz="quarter" idx="5"/>
          </p:nvPr>
        </p:nvSpPr>
        <p:spPr/>
        <p:txBody>
          <a:bodyPr/>
          <a:lstStyle>
            <a:lvl1pPr eaLnBrk="0" hangingPunct="0">
              <a:defRPr sz="4000">
                <a:solidFill>
                  <a:schemeClr val="tx2"/>
                </a:solidFill>
                <a:latin typeface="Arial" pitchFamily="34" charset="0"/>
                <a:ea typeface="ＭＳ Ｐゴシック" pitchFamily="34" charset="-128"/>
              </a:defRPr>
            </a:lvl1pPr>
            <a:lvl2pPr marL="742950" indent="-285750" eaLnBrk="0" hangingPunct="0">
              <a:defRPr sz="4000">
                <a:solidFill>
                  <a:schemeClr val="tx2"/>
                </a:solidFill>
                <a:latin typeface="Arial" pitchFamily="34" charset="0"/>
                <a:ea typeface="ＭＳ Ｐゴシック" pitchFamily="34" charset="-128"/>
              </a:defRPr>
            </a:lvl2pPr>
            <a:lvl3pPr marL="1143000" indent="-228600" eaLnBrk="0" hangingPunct="0">
              <a:defRPr sz="4000">
                <a:solidFill>
                  <a:schemeClr val="tx2"/>
                </a:solidFill>
                <a:latin typeface="Arial" pitchFamily="34" charset="0"/>
                <a:ea typeface="ＭＳ Ｐゴシック" pitchFamily="34" charset="-128"/>
              </a:defRPr>
            </a:lvl3pPr>
            <a:lvl4pPr marL="1600200" indent="-228600" eaLnBrk="0" hangingPunct="0">
              <a:defRPr sz="4000">
                <a:solidFill>
                  <a:schemeClr val="tx2"/>
                </a:solidFill>
                <a:latin typeface="Arial" pitchFamily="34" charset="0"/>
                <a:ea typeface="ＭＳ Ｐゴシック" pitchFamily="34" charset="-128"/>
              </a:defRPr>
            </a:lvl4pPr>
            <a:lvl5pPr marL="2057400" indent="-228600" eaLnBrk="0" hangingPunct="0">
              <a:defRPr sz="40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9pPr>
          </a:lstStyle>
          <a:p>
            <a:pPr eaLnBrk="1" hangingPunct="1">
              <a:defRPr/>
            </a:pPr>
            <a:fld id="{0D1E4C5E-7E65-4613-B4F0-4FF160FC1ADE}" type="slidenum">
              <a:rPr lang="en-AU" sz="1200" smtClean="0"/>
              <a:pPr eaLnBrk="1" hangingPunct="1">
                <a:defRPr/>
              </a:pPr>
              <a:t>15</a:t>
            </a:fld>
            <a:endParaRPr lang="en-AU"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I use Tranexamic Acid in open hip surgery with good per-operative and post-operative effect, dispensing with the use of post-operative drains to release free blood from the closed wound tissue spaces</a:t>
            </a:r>
          </a:p>
        </p:txBody>
      </p:sp>
      <p:sp>
        <p:nvSpPr>
          <p:cNvPr id="4" name="Slide Number Placeholder 3"/>
          <p:cNvSpPr>
            <a:spLocks noGrp="1"/>
          </p:cNvSpPr>
          <p:nvPr>
            <p:ph type="sldNum" sz="quarter" idx="5"/>
          </p:nvPr>
        </p:nvSpPr>
        <p:spPr/>
        <p:txBody>
          <a:bodyPr/>
          <a:lstStyle>
            <a:lvl1pPr eaLnBrk="0" hangingPunct="0">
              <a:defRPr sz="4000">
                <a:solidFill>
                  <a:schemeClr val="tx2"/>
                </a:solidFill>
                <a:latin typeface="Arial" pitchFamily="34" charset="0"/>
                <a:ea typeface="ＭＳ Ｐゴシック" pitchFamily="34" charset="-128"/>
              </a:defRPr>
            </a:lvl1pPr>
            <a:lvl2pPr marL="742950" indent="-285750" eaLnBrk="0" hangingPunct="0">
              <a:defRPr sz="4000">
                <a:solidFill>
                  <a:schemeClr val="tx2"/>
                </a:solidFill>
                <a:latin typeface="Arial" pitchFamily="34" charset="0"/>
                <a:ea typeface="ＭＳ Ｐゴシック" pitchFamily="34" charset="-128"/>
              </a:defRPr>
            </a:lvl2pPr>
            <a:lvl3pPr marL="1143000" indent="-228600" eaLnBrk="0" hangingPunct="0">
              <a:defRPr sz="4000">
                <a:solidFill>
                  <a:schemeClr val="tx2"/>
                </a:solidFill>
                <a:latin typeface="Arial" pitchFamily="34" charset="0"/>
                <a:ea typeface="ＭＳ Ｐゴシック" pitchFamily="34" charset="-128"/>
              </a:defRPr>
            </a:lvl3pPr>
            <a:lvl4pPr marL="1600200" indent="-228600" eaLnBrk="0" hangingPunct="0">
              <a:defRPr sz="4000">
                <a:solidFill>
                  <a:schemeClr val="tx2"/>
                </a:solidFill>
                <a:latin typeface="Arial" pitchFamily="34" charset="0"/>
                <a:ea typeface="ＭＳ Ｐゴシック" pitchFamily="34" charset="-128"/>
              </a:defRPr>
            </a:lvl4pPr>
            <a:lvl5pPr marL="2057400" indent="-228600" eaLnBrk="0" hangingPunct="0">
              <a:defRPr sz="40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9pPr>
          </a:lstStyle>
          <a:p>
            <a:pPr eaLnBrk="1" hangingPunct="1">
              <a:defRPr/>
            </a:pPr>
            <a:fld id="{902928D3-C270-4CD2-99EA-9CB9279D91F8}" type="slidenum">
              <a:rPr lang="en-AU" sz="1200" smtClean="0"/>
              <a:pPr eaLnBrk="1" hangingPunct="1">
                <a:defRPr/>
              </a:pPr>
              <a:t>16</a:t>
            </a:fld>
            <a:endParaRPr lang="en-AU"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So what about after the surgery?</a:t>
            </a:r>
          </a:p>
        </p:txBody>
      </p:sp>
      <p:sp>
        <p:nvSpPr>
          <p:cNvPr id="4" name="Slide Number Placeholder 3"/>
          <p:cNvSpPr>
            <a:spLocks noGrp="1"/>
          </p:cNvSpPr>
          <p:nvPr>
            <p:ph type="sldNum" sz="quarter" idx="5"/>
          </p:nvPr>
        </p:nvSpPr>
        <p:spPr/>
        <p:txBody>
          <a:bodyPr/>
          <a:lstStyle>
            <a:lvl1pPr eaLnBrk="0" hangingPunct="0">
              <a:defRPr sz="4000">
                <a:solidFill>
                  <a:schemeClr val="tx2"/>
                </a:solidFill>
                <a:latin typeface="Arial" pitchFamily="34" charset="0"/>
                <a:ea typeface="ＭＳ Ｐゴシック" pitchFamily="34" charset="-128"/>
              </a:defRPr>
            </a:lvl1pPr>
            <a:lvl2pPr marL="742950" indent="-285750" eaLnBrk="0" hangingPunct="0">
              <a:defRPr sz="4000">
                <a:solidFill>
                  <a:schemeClr val="tx2"/>
                </a:solidFill>
                <a:latin typeface="Arial" pitchFamily="34" charset="0"/>
                <a:ea typeface="ＭＳ Ｐゴシック" pitchFamily="34" charset="-128"/>
              </a:defRPr>
            </a:lvl2pPr>
            <a:lvl3pPr marL="1143000" indent="-228600" eaLnBrk="0" hangingPunct="0">
              <a:defRPr sz="4000">
                <a:solidFill>
                  <a:schemeClr val="tx2"/>
                </a:solidFill>
                <a:latin typeface="Arial" pitchFamily="34" charset="0"/>
                <a:ea typeface="ＭＳ Ｐゴシック" pitchFamily="34" charset="-128"/>
              </a:defRPr>
            </a:lvl3pPr>
            <a:lvl4pPr marL="1600200" indent="-228600" eaLnBrk="0" hangingPunct="0">
              <a:defRPr sz="4000">
                <a:solidFill>
                  <a:schemeClr val="tx2"/>
                </a:solidFill>
                <a:latin typeface="Arial" pitchFamily="34" charset="0"/>
                <a:ea typeface="ＭＳ Ｐゴシック" pitchFamily="34" charset="-128"/>
              </a:defRPr>
            </a:lvl4pPr>
            <a:lvl5pPr marL="2057400" indent="-228600" eaLnBrk="0" hangingPunct="0">
              <a:defRPr sz="40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9pPr>
          </a:lstStyle>
          <a:p>
            <a:pPr eaLnBrk="1" hangingPunct="1">
              <a:defRPr/>
            </a:pPr>
            <a:fld id="{6CA3BD58-FD86-4511-B450-EA7D58E073AD}" type="slidenum">
              <a:rPr lang="en-AU" sz="1200" smtClean="0"/>
              <a:pPr eaLnBrk="1" hangingPunct="1">
                <a:defRPr/>
              </a:pPr>
              <a:t>17</a:t>
            </a:fld>
            <a:endParaRPr lang="en-AU"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Clr>
                <a:srgbClr val="55B55E"/>
              </a:buClr>
              <a:buSzPct val="90000"/>
            </a:pPr>
            <a:r>
              <a:rPr lang="en-US" smtClean="0">
                <a:latin typeface="Arial" charset="0"/>
                <a:ea typeface="ＭＳ Ｐゴシック" pitchFamily="34" charset="-128"/>
              </a:rPr>
              <a:t>Revised Hb trigger levels have reduced the practice of top up transfusions.</a:t>
            </a:r>
          </a:p>
          <a:p>
            <a:pPr eaLnBrk="1" hangingPunct="1">
              <a:spcBef>
                <a:spcPct val="20000"/>
              </a:spcBef>
              <a:buClr>
                <a:srgbClr val="55B55E"/>
              </a:buClr>
              <a:buSzPct val="90000"/>
            </a:pPr>
            <a:r>
              <a:rPr lang="en-US" smtClean="0">
                <a:latin typeface="Arial" charset="0"/>
                <a:ea typeface="ＭＳ Ｐゴシック" pitchFamily="34" charset="-128"/>
              </a:rPr>
              <a:t>In the healthy patient Hb of 70-100 g/l may well be tolerated, as witnessed in JW patients .</a:t>
            </a:r>
          </a:p>
          <a:p>
            <a:pPr eaLnBrk="1" hangingPunct="1">
              <a:spcBef>
                <a:spcPct val="20000"/>
              </a:spcBef>
              <a:buClr>
                <a:srgbClr val="55B55E"/>
              </a:buClr>
              <a:buSzPct val="90000"/>
            </a:pPr>
            <a:r>
              <a:rPr lang="en-US" smtClean="0">
                <a:latin typeface="Arial" charset="0"/>
                <a:ea typeface="ＭＳ Ｐゴシック" pitchFamily="34" charset="-128"/>
              </a:rPr>
              <a:t>In post-op patients with Myocardial or Cerebral Ischaemia with Hb of 70-100 g/l then a single unit Transfusion with post transfusion reassessment, is appropriate.</a:t>
            </a:r>
          </a:p>
          <a:p>
            <a:pPr eaLnBrk="1" hangingPunct="1">
              <a:spcBef>
                <a:spcPct val="0"/>
              </a:spcBef>
            </a:pPr>
            <a:endParaRPr lang="en-AU" smtClean="0">
              <a:ea typeface="ＭＳ Ｐゴシック" pitchFamily="34" charset="-128"/>
            </a:endParaRPr>
          </a:p>
        </p:txBody>
      </p:sp>
      <p:sp>
        <p:nvSpPr>
          <p:cNvPr id="4" name="Slide Number Placeholder 3"/>
          <p:cNvSpPr>
            <a:spLocks noGrp="1"/>
          </p:cNvSpPr>
          <p:nvPr>
            <p:ph type="sldNum" sz="quarter" idx="5"/>
          </p:nvPr>
        </p:nvSpPr>
        <p:spPr/>
        <p:txBody>
          <a:bodyPr/>
          <a:lstStyle>
            <a:lvl1pPr eaLnBrk="0" hangingPunct="0">
              <a:defRPr sz="4000">
                <a:solidFill>
                  <a:schemeClr val="tx2"/>
                </a:solidFill>
                <a:latin typeface="Arial" pitchFamily="34" charset="0"/>
                <a:ea typeface="ＭＳ Ｐゴシック" pitchFamily="34" charset="-128"/>
              </a:defRPr>
            </a:lvl1pPr>
            <a:lvl2pPr marL="742950" indent="-285750" eaLnBrk="0" hangingPunct="0">
              <a:defRPr sz="4000">
                <a:solidFill>
                  <a:schemeClr val="tx2"/>
                </a:solidFill>
                <a:latin typeface="Arial" pitchFamily="34" charset="0"/>
                <a:ea typeface="ＭＳ Ｐゴシック" pitchFamily="34" charset="-128"/>
              </a:defRPr>
            </a:lvl2pPr>
            <a:lvl3pPr marL="1143000" indent="-228600" eaLnBrk="0" hangingPunct="0">
              <a:defRPr sz="4000">
                <a:solidFill>
                  <a:schemeClr val="tx2"/>
                </a:solidFill>
                <a:latin typeface="Arial" pitchFamily="34" charset="0"/>
                <a:ea typeface="ＭＳ Ｐゴシック" pitchFamily="34" charset="-128"/>
              </a:defRPr>
            </a:lvl3pPr>
            <a:lvl4pPr marL="1600200" indent="-228600" eaLnBrk="0" hangingPunct="0">
              <a:defRPr sz="4000">
                <a:solidFill>
                  <a:schemeClr val="tx2"/>
                </a:solidFill>
                <a:latin typeface="Arial" pitchFamily="34" charset="0"/>
                <a:ea typeface="ＭＳ Ｐゴシック" pitchFamily="34" charset="-128"/>
              </a:defRPr>
            </a:lvl4pPr>
            <a:lvl5pPr marL="2057400" indent="-228600" eaLnBrk="0" hangingPunct="0">
              <a:defRPr sz="40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9pPr>
          </a:lstStyle>
          <a:p>
            <a:pPr eaLnBrk="1" hangingPunct="1">
              <a:defRPr/>
            </a:pPr>
            <a:fld id="{9F3F22C9-E119-4ACE-BB62-F23D5E8202B9}" type="slidenum">
              <a:rPr lang="en-AU" sz="1200" smtClean="0">
                <a:solidFill>
                  <a:srgbClr val="1F497D"/>
                </a:solidFill>
              </a:rPr>
              <a:pPr eaLnBrk="1" hangingPunct="1">
                <a:defRPr/>
              </a:pPr>
              <a:t>18</a:t>
            </a:fld>
            <a:endParaRPr lang="en-AU" sz="1200" smtClean="0">
              <a:solidFill>
                <a:srgbClr val="1F497D"/>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Clr>
                <a:srgbClr val="55B55E"/>
              </a:buClr>
              <a:buSzPct val="90000"/>
            </a:pPr>
            <a:r>
              <a:rPr lang="en-US" smtClean="0">
                <a:latin typeface="Arial" charset="0"/>
                <a:ea typeface="ＭＳ Ｐゴシック" pitchFamily="34" charset="-128"/>
              </a:rPr>
              <a:t>So it is our responsibility to establish these principles, these three pillars of wisdom, with respect to patient blood management in the peri-operative period, and we will be doing our patient a favour.</a:t>
            </a:r>
          </a:p>
          <a:p>
            <a:pPr eaLnBrk="1" hangingPunct="1">
              <a:spcBef>
                <a:spcPct val="20000"/>
              </a:spcBef>
              <a:buClr>
                <a:srgbClr val="55B55E"/>
              </a:buClr>
              <a:buSzPct val="90000"/>
            </a:pPr>
            <a:endParaRPr lang="en-US" smtClean="0">
              <a:latin typeface="Arial" charset="0"/>
              <a:ea typeface="ＭＳ Ｐゴシック" pitchFamily="34" charset="-128"/>
            </a:endParaRPr>
          </a:p>
          <a:p>
            <a:pPr eaLnBrk="1" hangingPunct="1">
              <a:spcBef>
                <a:spcPct val="20000"/>
              </a:spcBef>
              <a:buClr>
                <a:srgbClr val="55B55E"/>
              </a:buClr>
              <a:buSzPct val="90000"/>
            </a:pPr>
            <a:r>
              <a:rPr lang="en-US" smtClean="0">
                <a:latin typeface="Arial" charset="0"/>
                <a:ea typeface="ＭＳ Ｐゴシック" pitchFamily="34" charset="-128"/>
              </a:rPr>
              <a:t>Thank you for your attention.</a:t>
            </a:r>
          </a:p>
          <a:p>
            <a:pPr eaLnBrk="1" hangingPunct="1">
              <a:spcBef>
                <a:spcPct val="0"/>
              </a:spcBef>
            </a:pPr>
            <a:endParaRPr lang="en-AU" smtClean="0">
              <a:ea typeface="ＭＳ Ｐゴシック" pitchFamily="34" charset="-128"/>
            </a:endParaRPr>
          </a:p>
        </p:txBody>
      </p:sp>
      <p:sp>
        <p:nvSpPr>
          <p:cNvPr id="4" name="Slide Number Placeholder 3"/>
          <p:cNvSpPr>
            <a:spLocks noGrp="1"/>
          </p:cNvSpPr>
          <p:nvPr>
            <p:ph type="sldNum" sz="quarter" idx="5"/>
          </p:nvPr>
        </p:nvSpPr>
        <p:spPr/>
        <p:txBody>
          <a:bodyPr/>
          <a:lstStyle>
            <a:lvl1pPr eaLnBrk="0" hangingPunct="0">
              <a:defRPr sz="4000">
                <a:solidFill>
                  <a:schemeClr val="tx2"/>
                </a:solidFill>
                <a:latin typeface="Arial" pitchFamily="34" charset="0"/>
                <a:ea typeface="ＭＳ Ｐゴシック" pitchFamily="34" charset="-128"/>
              </a:defRPr>
            </a:lvl1pPr>
            <a:lvl2pPr marL="742950" indent="-285750" eaLnBrk="0" hangingPunct="0">
              <a:defRPr sz="4000">
                <a:solidFill>
                  <a:schemeClr val="tx2"/>
                </a:solidFill>
                <a:latin typeface="Arial" pitchFamily="34" charset="0"/>
                <a:ea typeface="ＭＳ Ｐゴシック" pitchFamily="34" charset="-128"/>
              </a:defRPr>
            </a:lvl2pPr>
            <a:lvl3pPr marL="1143000" indent="-228600" eaLnBrk="0" hangingPunct="0">
              <a:defRPr sz="4000">
                <a:solidFill>
                  <a:schemeClr val="tx2"/>
                </a:solidFill>
                <a:latin typeface="Arial" pitchFamily="34" charset="0"/>
                <a:ea typeface="ＭＳ Ｐゴシック" pitchFamily="34" charset="-128"/>
              </a:defRPr>
            </a:lvl3pPr>
            <a:lvl4pPr marL="1600200" indent="-228600" eaLnBrk="0" hangingPunct="0">
              <a:defRPr sz="4000">
                <a:solidFill>
                  <a:schemeClr val="tx2"/>
                </a:solidFill>
                <a:latin typeface="Arial" pitchFamily="34" charset="0"/>
                <a:ea typeface="ＭＳ Ｐゴシック" pitchFamily="34" charset="-128"/>
              </a:defRPr>
            </a:lvl4pPr>
            <a:lvl5pPr marL="2057400" indent="-228600" eaLnBrk="0" hangingPunct="0">
              <a:defRPr sz="40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9pPr>
          </a:lstStyle>
          <a:p>
            <a:pPr eaLnBrk="1" hangingPunct="1">
              <a:defRPr/>
            </a:pPr>
            <a:fld id="{B6C78F83-105C-47A9-A8EB-0BA6F7AE65C0}" type="slidenum">
              <a:rPr lang="en-AU" sz="1200" smtClean="0">
                <a:solidFill>
                  <a:srgbClr val="1F497D"/>
                </a:solidFill>
              </a:rPr>
              <a:pPr eaLnBrk="1" hangingPunct="1">
                <a:defRPr/>
              </a:pPr>
              <a:t>19</a:t>
            </a:fld>
            <a:endParaRPr lang="en-AU" sz="1200" smtClean="0">
              <a:solidFill>
                <a:srgbClr val="1F497D"/>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4" name="Slide Number Placeholder 3"/>
          <p:cNvSpPr>
            <a:spLocks noGrp="1"/>
          </p:cNvSpPr>
          <p:nvPr>
            <p:ph type="sldNum" sz="quarter" idx="5"/>
          </p:nvPr>
        </p:nvSpPr>
        <p:spPr/>
        <p:txBody>
          <a:bodyPr/>
          <a:lstStyle>
            <a:lvl1pPr eaLnBrk="0" hangingPunct="0">
              <a:defRPr sz="4000">
                <a:solidFill>
                  <a:schemeClr val="tx2"/>
                </a:solidFill>
                <a:latin typeface="Arial" pitchFamily="34" charset="0"/>
                <a:ea typeface="ＭＳ Ｐゴシック" pitchFamily="34" charset="-128"/>
              </a:defRPr>
            </a:lvl1pPr>
            <a:lvl2pPr marL="742950" indent="-285750" eaLnBrk="0" hangingPunct="0">
              <a:defRPr sz="4000">
                <a:solidFill>
                  <a:schemeClr val="tx2"/>
                </a:solidFill>
                <a:latin typeface="Arial" pitchFamily="34" charset="0"/>
                <a:ea typeface="ＭＳ Ｐゴシック" pitchFamily="34" charset="-128"/>
              </a:defRPr>
            </a:lvl2pPr>
            <a:lvl3pPr marL="1143000" indent="-228600" eaLnBrk="0" hangingPunct="0">
              <a:defRPr sz="4000">
                <a:solidFill>
                  <a:schemeClr val="tx2"/>
                </a:solidFill>
                <a:latin typeface="Arial" pitchFamily="34" charset="0"/>
                <a:ea typeface="ＭＳ Ｐゴシック" pitchFamily="34" charset="-128"/>
              </a:defRPr>
            </a:lvl3pPr>
            <a:lvl4pPr marL="1600200" indent="-228600" eaLnBrk="0" hangingPunct="0">
              <a:defRPr sz="4000">
                <a:solidFill>
                  <a:schemeClr val="tx2"/>
                </a:solidFill>
                <a:latin typeface="Arial" pitchFamily="34" charset="0"/>
                <a:ea typeface="ＭＳ Ｐゴシック" pitchFamily="34" charset="-128"/>
              </a:defRPr>
            </a:lvl4pPr>
            <a:lvl5pPr marL="2057400" indent="-228600" eaLnBrk="0" hangingPunct="0">
              <a:defRPr sz="40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9pPr>
          </a:lstStyle>
          <a:p>
            <a:pPr eaLnBrk="1" hangingPunct="1">
              <a:defRPr/>
            </a:pPr>
            <a:fld id="{31D3A3EB-8727-48D6-B6BA-7862F0B36065}" type="slidenum">
              <a:rPr lang="en-AU" sz="1200" smtClean="0"/>
              <a:pPr eaLnBrk="1" hangingPunct="1">
                <a:defRPr/>
              </a:pPr>
              <a:t>20</a:t>
            </a:fld>
            <a:endParaRPr lang="en-AU"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Clr>
                <a:srgbClr val="55B55E"/>
              </a:buClr>
              <a:buSzPct val="90000"/>
            </a:pPr>
            <a:r>
              <a:rPr lang="en-US" smtClean="0">
                <a:latin typeface="Arial" charset="0"/>
                <a:ea typeface="ＭＳ Ｐゴシック" pitchFamily="34" charset="-128"/>
              </a:rPr>
              <a:t>In our every day surgical practice we are faced with a real mortal human, who has a problem, a cry for help, superimposed on their own established co-morbidities, and the solution may require risky intervention. On being informed that this entails the removal of a worn out joint and replacing it with a prosthetic joint, most patients will be concerned about possible complications… death, infection, fracture, Bleeding…. Peri-operative Patient Blood Management</a:t>
            </a:r>
          </a:p>
          <a:p>
            <a:pPr eaLnBrk="1" hangingPunct="1">
              <a:spcBef>
                <a:spcPct val="0"/>
              </a:spcBef>
            </a:pPr>
            <a:endParaRPr lang="en-AU" smtClean="0">
              <a:ea typeface="ＭＳ Ｐゴシック" pitchFamily="34" charset="-128"/>
            </a:endParaRPr>
          </a:p>
        </p:txBody>
      </p:sp>
      <p:sp>
        <p:nvSpPr>
          <p:cNvPr id="4" name="Slide Number Placeholder 3"/>
          <p:cNvSpPr>
            <a:spLocks noGrp="1"/>
          </p:cNvSpPr>
          <p:nvPr>
            <p:ph type="sldNum" sz="quarter" idx="5"/>
          </p:nvPr>
        </p:nvSpPr>
        <p:spPr/>
        <p:txBody>
          <a:bodyPr/>
          <a:lstStyle>
            <a:lvl1pPr eaLnBrk="0" hangingPunct="0">
              <a:defRPr sz="4000">
                <a:solidFill>
                  <a:schemeClr val="tx2"/>
                </a:solidFill>
                <a:latin typeface="Arial" pitchFamily="34" charset="0"/>
                <a:ea typeface="ＭＳ Ｐゴシック" pitchFamily="34" charset="-128"/>
              </a:defRPr>
            </a:lvl1pPr>
            <a:lvl2pPr marL="742950" indent="-285750" eaLnBrk="0" hangingPunct="0">
              <a:defRPr sz="4000">
                <a:solidFill>
                  <a:schemeClr val="tx2"/>
                </a:solidFill>
                <a:latin typeface="Arial" pitchFamily="34" charset="0"/>
                <a:ea typeface="ＭＳ Ｐゴシック" pitchFamily="34" charset="-128"/>
              </a:defRPr>
            </a:lvl2pPr>
            <a:lvl3pPr marL="1143000" indent="-228600" eaLnBrk="0" hangingPunct="0">
              <a:defRPr sz="4000">
                <a:solidFill>
                  <a:schemeClr val="tx2"/>
                </a:solidFill>
                <a:latin typeface="Arial" pitchFamily="34" charset="0"/>
                <a:ea typeface="ＭＳ Ｐゴシック" pitchFamily="34" charset="-128"/>
              </a:defRPr>
            </a:lvl3pPr>
            <a:lvl4pPr marL="1600200" indent="-228600" eaLnBrk="0" hangingPunct="0">
              <a:defRPr sz="4000">
                <a:solidFill>
                  <a:schemeClr val="tx2"/>
                </a:solidFill>
                <a:latin typeface="Arial" pitchFamily="34" charset="0"/>
                <a:ea typeface="ＭＳ Ｐゴシック" pitchFamily="34" charset="-128"/>
              </a:defRPr>
            </a:lvl4pPr>
            <a:lvl5pPr marL="2057400" indent="-228600" eaLnBrk="0" hangingPunct="0">
              <a:defRPr sz="40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9pPr>
          </a:lstStyle>
          <a:p>
            <a:pPr eaLnBrk="1" hangingPunct="1">
              <a:defRPr/>
            </a:pPr>
            <a:fld id="{297BECBF-494C-4962-BB3E-A3FC15A63FFB}" type="slidenum">
              <a:rPr lang="en-AU" sz="1200" smtClean="0">
                <a:solidFill>
                  <a:srgbClr val="1F497D"/>
                </a:solidFill>
              </a:rPr>
              <a:pPr eaLnBrk="1" hangingPunct="1">
                <a:defRPr/>
              </a:pPr>
              <a:t>2</a:t>
            </a:fld>
            <a:endParaRPr lang="en-AU" sz="1200" smtClean="0">
              <a:solidFill>
                <a:srgbClr val="1F497D"/>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As part of the Pre-Operative assessment we need to review the Patient</a:t>
            </a:r>
            <a:r>
              <a:rPr lang="ja-JP" altLang="en-US" smtClean="0">
                <a:ea typeface="ＭＳ Ｐゴシック" pitchFamily="34" charset="-128"/>
              </a:rPr>
              <a:t>’</a:t>
            </a:r>
            <a:r>
              <a:rPr lang="en-US" altLang="ja-JP" smtClean="0">
                <a:ea typeface="ＭＳ Ｐゴシック" pitchFamily="34" charset="-128"/>
              </a:rPr>
              <a:t>s current state of health: identify anaemia, coagulation status (liver, kidney, medications, Nsaids, Clopidogrel, Aspirin, Warfarin, Fish Oil, bleeding history, healing ability). Our surgical anatomical approach should respect vascular intervals, utilise  Adrenaline infiltration of the surgical field, control bleeding en passage, and salvage blood along the way.</a:t>
            </a:r>
            <a:endParaRPr lang="en-US" smtClean="0">
              <a:ea typeface="ＭＳ Ｐゴシック" pitchFamily="34" charset="-128"/>
            </a:endParaRPr>
          </a:p>
        </p:txBody>
      </p:sp>
      <p:sp>
        <p:nvSpPr>
          <p:cNvPr id="4" name="Slide Number Placeholder 3"/>
          <p:cNvSpPr>
            <a:spLocks noGrp="1"/>
          </p:cNvSpPr>
          <p:nvPr>
            <p:ph type="sldNum" sz="quarter" idx="5"/>
          </p:nvPr>
        </p:nvSpPr>
        <p:spPr/>
        <p:txBody>
          <a:bodyPr/>
          <a:lstStyle>
            <a:lvl1pPr eaLnBrk="0" hangingPunct="0">
              <a:defRPr sz="4000">
                <a:solidFill>
                  <a:schemeClr val="tx2"/>
                </a:solidFill>
                <a:latin typeface="Arial" pitchFamily="34" charset="0"/>
                <a:ea typeface="ＭＳ Ｐゴシック" pitchFamily="34" charset="-128"/>
              </a:defRPr>
            </a:lvl1pPr>
            <a:lvl2pPr marL="742950" indent="-285750" eaLnBrk="0" hangingPunct="0">
              <a:defRPr sz="4000">
                <a:solidFill>
                  <a:schemeClr val="tx2"/>
                </a:solidFill>
                <a:latin typeface="Arial" pitchFamily="34" charset="0"/>
                <a:ea typeface="ＭＳ Ｐゴシック" pitchFamily="34" charset="-128"/>
              </a:defRPr>
            </a:lvl2pPr>
            <a:lvl3pPr marL="1143000" indent="-228600" eaLnBrk="0" hangingPunct="0">
              <a:defRPr sz="4000">
                <a:solidFill>
                  <a:schemeClr val="tx2"/>
                </a:solidFill>
                <a:latin typeface="Arial" pitchFamily="34" charset="0"/>
                <a:ea typeface="ＭＳ Ｐゴシック" pitchFamily="34" charset="-128"/>
              </a:defRPr>
            </a:lvl3pPr>
            <a:lvl4pPr marL="1600200" indent="-228600" eaLnBrk="0" hangingPunct="0">
              <a:defRPr sz="4000">
                <a:solidFill>
                  <a:schemeClr val="tx2"/>
                </a:solidFill>
                <a:latin typeface="Arial" pitchFamily="34" charset="0"/>
                <a:ea typeface="ＭＳ Ｐゴシック" pitchFamily="34" charset="-128"/>
              </a:defRPr>
            </a:lvl4pPr>
            <a:lvl5pPr marL="2057400" indent="-228600" eaLnBrk="0" hangingPunct="0">
              <a:defRPr sz="40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9pPr>
          </a:lstStyle>
          <a:p>
            <a:pPr eaLnBrk="1" hangingPunct="1">
              <a:defRPr/>
            </a:pPr>
            <a:fld id="{DFEAEB2E-E010-4E9B-8075-41E607D3DDAB}" type="slidenum">
              <a:rPr lang="en-AU" sz="1200" smtClean="0"/>
              <a:pPr eaLnBrk="1" hangingPunct="1">
                <a:defRPr/>
              </a:pPr>
              <a:t>3</a:t>
            </a:fld>
            <a:endParaRPr lang="en-AU"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Pre-operative assessment can identify and treat patients with low Hb levels,  low iron stores, coagulation inadequacies, co-morbidities that increase risk of blood loss.</a:t>
            </a:r>
          </a:p>
          <a:p>
            <a:r>
              <a:rPr lang="en-US" smtClean="0">
                <a:ea typeface="ＭＳ Ｐゴシック" pitchFamily="34" charset="-128"/>
              </a:rPr>
              <a:t>Surgical and Anaesthetic planning can minimise operative blood loss, and where it is anticipated blood salvage measures can be initiated peroperatively and postoperatively. And the patient can be advised that a low Hb does not necessarily require blood transfusion, particularly if iron stores are maximized. preoperatively to boost the  Hb at the time of operation.</a:t>
            </a:r>
          </a:p>
        </p:txBody>
      </p:sp>
      <p:sp>
        <p:nvSpPr>
          <p:cNvPr id="4" name="Slide Number Placeholder 3"/>
          <p:cNvSpPr>
            <a:spLocks noGrp="1"/>
          </p:cNvSpPr>
          <p:nvPr>
            <p:ph type="sldNum" sz="quarter" idx="5"/>
          </p:nvPr>
        </p:nvSpPr>
        <p:spPr/>
        <p:txBody>
          <a:bodyPr/>
          <a:lstStyle>
            <a:lvl1pPr eaLnBrk="0" hangingPunct="0">
              <a:defRPr sz="4000">
                <a:solidFill>
                  <a:schemeClr val="tx2"/>
                </a:solidFill>
                <a:latin typeface="Arial" pitchFamily="34" charset="0"/>
                <a:ea typeface="ＭＳ Ｐゴシック" pitchFamily="34" charset="-128"/>
              </a:defRPr>
            </a:lvl1pPr>
            <a:lvl2pPr marL="742950" indent="-285750" eaLnBrk="0" hangingPunct="0">
              <a:defRPr sz="4000">
                <a:solidFill>
                  <a:schemeClr val="tx2"/>
                </a:solidFill>
                <a:latin typeface="Arial" pitchFamily="34" charset="0"/>
                <a:ea typeface="ＭＳ Ｐゴシック" pitchFamily="34" charset="-128"/>
              </a:defRPr>
            </a:lvl2pPr>
            <a:lvl3pPr marL="1143000" indent="-228600" eaLnBrk="0" hangingPunct="0">
              <a:defRPr sz="4000">
                <a:solidFill>
                  <a:schemeClr val="tx2"/>
                </a:solidFill>
                <a:latin typeface="Arial" pitchFamily="34" charset="0"/>
                <a:ea typeface="ＭＳ Ｐゴシック" pitchFamily="34" charset="-128"/>
              </a:defRPr>
            </a:lvl3pPr>
            <a:lvl4pPr marL="1600200" indent="-228600" eaLnBrk="0" hangingPunct="0">
              <a:defRPr sz="4000">
                <a:solidFill>
                  <a:schemeClr val="tx2"/>
                </a:solidFill>
                <a:latin typeface="Arial" pitchFamily="34" charset="0"/>
                <a:ea typeface="ＭＳ Ｐゴシック" pitchFamily="34" charset="-128"/>
              </a:defRPr>
            </a:lvl4pPr>
            <a:lvl5pPr marL="2057400" indent="-228600" eaLnBrk="0" hangingPunct="0">
              <a:defRPr sz="40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9pPr>
          </a:lstStyle>
          <a:p>
            <a:pPr eaLnBrk="1" hangingPunct="1">
              <a:defRPr/>
            </a:pPr>
            <a:fld id="{2314078C-4EFB-40AF-BC71-389065ED6CDE}" type="slidenum">
              <a:rPr lang="en-AU" sz="1200" smtClean="0"/>
              <a:pPr eaLnBrk="1" hangingPunct="1">
                <a:defRPr/>
              </a:pPr>
              <a:t>4</a:t>
            </a:fld>
            <a:endParaRPr lang="en-AU"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There are three pillars of Wisdom in Peri-operative patient blood management. Using the waiting list time wisely to maximize the patient</a:t>
            </a:r>
            <a:r>
              <a:rPr lang="ja-JP" altLang="en-US" smtClean="0">
                <a:ea typeface="ＭＳ Ｐゴシック" pitchFamily="34" charset="-128"/>
              </a:rPr>
              <a:t>’</a:t>
            </a:r>
            <a:r>
              <a:rPr lang="en-US" altLang="ja-JP" smtClean="0">
                <a:ea typeface="ＭＳ Ｐゴシック" pitchFamily="34" charset="-128"/>
              </a:rPr>
              <a:t>s preoperative fitness; and being surgically prepared to minimize bleeding and salvage blood loss, and post op blood drainage; and to transfuse only where clinically indicated.</a:t>
            </a:r>
            <a:endParaRPr lang="en-US" smtClean="0">
              <a:ea typeface="ＭＳ Ｐゴシック" pitchFamily="34" charset="-128"/>
            </a:endParaRPr>
          </a:p>
        </p:txBody>
      </p:sp>
      <p:sp>
        <p:nvSpPr>
          <p:cNvPr id="4" name="Slide Number Placeholder 3"/>
          <p:cNvSpPr>
            <a:spLocks noGrp="1"/>
          </p:cNvSpPr>
          <p:nvPr>
            <p:ph type="sldNum" sz="quarter" idx="5"/>
          </p:nvPr>
        </p:nvSpPr>
        <p:spPr/>
        <p:txBody>
          <a:bodyPr/>
          <a:lstStyle>
            <a:lvl1pPr eaLnBrk="0" hangingPunct="0">
              <a:defRPr sz="4000">
                <a:solidFill>
                  <a:schemeClr val="tx2"/>
                </a:solidFill>
                <a:latin typeface="Arial" pitchFamily="34" charset="0"/>
                <a:ea typeface="ＭＳ Ｐゴシック" pitchFamily="34" charset="-128"/>
              </a:defRPr>
            </a:lvl1pPr>
            <a:lvl2pPr marL="742950" indent="-285750" eaLnBrk="0" hangingPunct="0">
              <a:defRPr sz="4000">
                <a:solidFill>
                  <a:schemeClr val="tx2"/>
                </a:solidFill>
                <a:latin typeface="Arial" pitchFamily="34" charset="0"/>
                <a:ea typeface="ＭＳ Ｐゴシック" pitchFamily="34" charset="-128"/>
              </a:defRPr>
            </a:lvl2pPr>
            <a:lvl3pPr marL="1143000" indent="-228600" eaLnBrk="0" hangingPunct="0">
              <a:defRPr sz="4000">
                <a:solidFill>
                  <a:schemeClr val="tx2"/>
                </a:solidFill>
                <a:latin typeface="Arial" pitchFamily="34" charset="0"/>
                <a:ea typeface="ＭＳ Ｐゴシック" pitchFamily="34" charset="-128"/>
              </a:defRPr>
            </a:lvl3pPr>
            <a:lvl4pPr marL="1600200" indent="-228600" eaLnBrk="0" hangingPunct="0">
              <a:defRPr sz="4000">
                <a:solidFill>
                  <a:schemeClr val="tx2"/>
                </a:solidFill>
                <a:latin typeface="Arial" pitchFamily="34" charset="0"/>
                <a:ea typeface="ＭＳ Ｐゴシック" pitchFamily="34" charset="-128"/>
              </a:defRPr>
            </a:lvl4pPr>
            <a:lvl5pPr marL="2057400" indent="-228600" eaLnBrk="0" hangingPunct="0">
              <a:defRPr sz="40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9pPr>
          </a:lstStyle>
          <a:p>
            <a:pPr eaLnBrk="1" hangingPunct="1">
              <a:defRPr/>
            </a:pPr>
            <a:fld id="{C116E5CE-D5B9-4866-A685-898652D6A46B}" type="slidenum">
              <a:rPr lang="en-AU" sz="1200" smtClean="0"/>
              <a:pPr eaLnBrk="1" hangingPunct="1">
                <a:defRPr/>
              </a:pPr>
              <a:t>5</a:t>
            </a:fld>
            <a:endParaRPr lang="en-AU"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4" name="Slide Number Placeholder 3"/>
          <p:cNvSpPr>
            <a:spLocks noGrp="1"/>
          </p:cNvSpPr>
          <p:nvPr>
            <p:ph type="sldNum" sz="quarter" idx="5"/>
          </p:nvPr>
        </p:nvSpPr>
        <p:spPr/>
        <p:txBody>
          <a:bodyPr/>
          <a:lstStyle>
            <a:lvl1pPr eaLnBrk="0" hangingPunct="0">
              <a:defRPr sz="4000">
                <a:solidFill>
                  <a:schemeClr val="tx2"/>
                </a:solidFill>
                <a:latin typeface="Arial" pitchFamily="34" charset="0"/>
                <a:ea typeface="ＭＳ Ｐゴシック" pitchFamily="34" charset="-128"/>
              </a:defRPr>
            </a:lvl1pPr>
            <a:lvl2pPr marL="742950" indent="-285750" eaLnBrk="0" hangingPunct="0">
              <a:defRPr sz="4000">
                <a:solidFill>
                  <a:schemeClr val="tx2"/>
                </a:solidFill>
                <a:latin typeface="Arial" pitchFamily="34" charset="0"/>
                <a:ea typeface="ＭＳ Ｐゴシック" pitchFamily="34" charset="-128"/>
              </a:defRPr>
            </a:lvl2pPr>
            <a:lvl3pPr marL="1143000" indent="-228600" eaLnBrk="0" hangingPunct="0">
              <a:defRPr sz="4000">
                <a:solidFill>
                  <a:schemeClr val="tx2"/>
                </a:solidFill>
                <a:latin typeface="Arial" pitchFamily="34" charset="0"/>
                <a:ea typeface="ＭＳ Ｐゴシック" pitchFamily="34" charset="-128"/>
              </a:defRPr>
            </a:lvl3pPr>
            <a:lvl4pPr marL="1600200" indent="-228600" eaLnBrk="0" hangingPunct="0">
              <a:defRPr sz="4000">
                <a:solidFill>
                  <a:schemeClr val="tx2"/>
                </a:solidFill>
                <a:latin typeface="Arial" pitchFamily="34" charset="0"/>
                <a:ea typeface="ＭＳ Ｐゴシック" pitchFamily="34" charset="-128"/>
              </a:defRPr>
            </a:lvl4pPr>
            <a:lvl5pPr marL="2057400" indent="-228600" eaLnBrk="0" hangingPunct="0">
              <a:defRPr sz="40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9pPr>
          </a:lstStyle>
          <a:p>
            <a:pPr eaLnBrk="1" hangingPunct="1">
              <a:defRPr/>
            </a:pPr>
            <a:fld id="{42B93E45-9F5D-49A0-8A3A-4EE29FC0FB42}" type="slidenum">
              <a:rPr lang="en-AU" sz="1200" smtClean="0"/>
              <a:pPr eaLnBrk="1" hangingPunct="1">
                <a:defRPr/>
              </a:pPr>
              <a:t>6</a:t>
            </a:fld>
            <a:endParaRPr lang="en-AU"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AU" smtClean="0">
                <a:ea typeface="ＭＳ Ｐゴシック" pitchFamily="34" charset="-128"/>
              </a:rPr>
              <a:t>There are benefits to patient outcomes. Avoidance of the necessity for transfusion by maximizing pre-operative Hb is beneficial to the patient with decreased morbidity, decreased infection risk, decreased mortality, decreased ICU length of stay, and decreased length of hospital stay.</a:t>
            </a:r>
          </a:p>
          <a:p>
            <a:pPr eaLnBrk="1" hangingPunct="1">
              <a:spcBef>
                <a:spcPct val="0"/>
              </a:spcBef>
            </a:pPr>
            <a:r>
              <a:rPr lang="en-AU" smtClean="0">
                <a:ea typeface="ＭＳ Ｐゴシック" pitchFamily="34" charset="-128"/>
              </a:rPr>
              <a:t>So, the timing of elective surgery should optimise the patient</a:t>
            </a:r>
            <a:r>
              <a:rPr lang="en-AU" altLang="en-US" smtClean="0">
                <a:ea typeface="ＭＳ Ｐゴシック" pitchFamily="34" charset="-128"/>
              </a:rPr>
              <a:t>’</a:t>
            </a:r>
            <a:r>
              <a:rPr lang="en-AU" smtClean="0">
                <a:ea typeface="ＭＳ Ｐゴシック" pitchFamily="34" charset="-128"/>
              </a:rPr>
              <a:t>s ability to build up preop Iron stores and Hb.</a:t>
            </a:r>
          </a:p>
        </p:txBody>
      </p:sp>
      <p:sp>
        <p:nvSpPr>
          <p:cNvPr id="4" name="Slide Number Placeholder 3"/>
          <p:cNvSpPr>
            <a:spLocks noGrp="1"/>
          </p:cNvSpPr>
          <p:nvPr>
            <p:ph type="sldNum" sz="quarter" idx="5"/>
          </p:nvPr>
        </p:nvSpPr>
        <p:spPr/>
        <p:txBody>
          <a:bodyPr/>
          <a:lstStyle>
            <a:lvl1pPr eaLnBrk="0" hangingPunct="0">
              <a:defRPr sz="4000">
                <a:solidFill>
                  <a:schemeClr val="tx2"/>
                </a:solidFill>
                <a:latin typeface="Arial" pitchFamily="34" charset="0"/>
                <a:ea typeface="ＭＳ Ｐゴシック" pitchFamily="34" charset="-128"/>
              </a:defRPr>
            </a:lvl1pPr>
            <a:lvl2pPr marL="742950" indent="-285750" eaLnBrk="0" hangingPunct="0">
              <a:defRPr sz="4000">
                <a:solidFill>
                  <a:schemeClr val="tx2"/>
                </a:solidFill>
                <a:latin typeface="Arial" pitchFamily="34" charset="0"/>
                <a:ea typeface="ＭＳ Ｐゴシック" pitchFamily="34" charset="-128"/>
              </a:defRPr>
            </a:lvl2pPr>
            <a:lvl3pPr marL="1143000" indent="-228600" eaLnBrk="0" hangingPunct="0">
              <a:defRPr sz="4000">
                <a:solidFill>
                  <a:schemeClr val="tx2"/>
                </a:solidFill>
                <a:latin typeface="Arial" pitchFamily="34" charset="0"/>
                <a:ea typeface="ＭＳ Ｐゴシック" pitchFamily="34" charset="-128"/>
              </a:defRPr>
            </a:lvl3pPr>
            <a:lvl4pPr marL="1600200" indent="-228600" eaLnBrk="0" hangingPunct="0">
              <a:defRPr sz="4000">
                <a:solidFill>
                  <a:schemeClr val="tx2"/>
                </a:solidFill>
                <a:latin typeface="Arial" pitchFamily="34" charset="0"/>
                <a:ea typeface="ＭＳ Ｐゴシック" pitchFamily="34" charset="-128"/>
              </a:defRPr>
            </a:lvl4pPr>
            <a:lvl5pPr marL="2057400" indent="-228600" eaLnBrk="0" hangingPunct="0">
              <a:defRPr sz="40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9pPr>
          </a:lstStyle>
          <a:p>
            <a:pPr eaLnBrk="1" hangingPunct="1">
              <a:defRPr/>
            </a:pPr>
            <a:fld id="{3FB3C964-A398-48CD-9DA7-20A7D715D5F0}" type="slidenum">
              <a:rPr lang="en-AU" sz="1200" smtClean="0"/>
              <a:pPr eaLnBrk="1" hangingPunct="1">
                <a:defRPr/>
              </a:pPr>
              <a:t>7</a:t>
            </a:fld>
            <a:endParaRPr lang="en-AU"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Clr>
                <a:srgbClr val="55B55E"/>
              </a:buClr>
              <a:buSzPct val="90000"/>
            </a:pPr>
            <a:r>
              <a:rPr lang="en-US" smtClean="0">
                <a:latin typeface="Arial" charset="0"/>
                <a:ea typeface="ＭＳ Ｐゴシック" pitchFamily="34" charset="-128"/>
              </a:rPr>
              <a:t>Iron therapy needs Vitamin C to initiate Fe+++ to Fe++ for better absorption.  Milk blocks Iron absorption.  IV Iron may be indicated.  Ferritin is protein bound iron, and low levels infer Iron deficiency.</a:t>
            </a:r>
          </a:p>
          <a:p>
            <a:pPr eaLnBrk="1" hangingPunct="1">
              <a:spcBef>
                <a:spcPct val="0"/>
              </a:spcBef>
            </a:pPr>
            <a:endParaRPr lang="en-AU" smtClean="0">
              <a:ea typeface="ＭＳ Ｐゴシック" pitchFamily="34" charset="-128"/>
            </a:endParaRPr>
          </a:p>
        </p:txBody>
      </p:sp>
      <p:sp>
        <p:nvSpPr>
          <p:cNvPr id="4" name="Slide Number Placeholder 3"/>
          <p:cNvSpPr>
            <a:spLocks noGrp="1"/>
          </p:cNvSpPr>
          <p:nvPr>
            <p:ph type="sldNum" sz="quarter" idx="5"/>
          </p:nvPr>
        </p:nvSpPr>
        <p:spPr/>
        <p:txBody>
          <a:bodyPr/>
          <a:lstStyle>
            <a:lvl1pPr eaLnBrk="0" hangingPunct="0">
              <a:defRPr sz="4000">
                <a:solidFill>
                  <a:schemeClr val="tx2"/>
                </a:solidFill>
                <a:latin typeface="Arial" pitchFamily="34" charset="0"/>
                <a:ea typeface="ＭＳ Ｐゴシック" pitchFamily="34" charset="-128"/>
              </a:defRPr>
            </a:lvl1pPr>
            <a:lvl2pPr marL="742950" indent="-285750" eaLnBrk="0" hangingPunct="0">
              <a:defRPr sz="4000">
                <a:solidFill>
                  <a:schemeClr val="tx2"/>
                </a:solidFill>
                <a:latin typeface="Arial" pitchFamily="34" charset="0"/>
                <a:ea typeface="ＭＳ Ｐゴシック" pitchFamily="34" charset="-128"/>
              </a:defRPr>
            </a:lvl2pPr>
            <a:lvl3pPr marL="1143000" indent="-228600" eaLnBrk="0" hangingPunct="0">
              <a:defRPr sz="4000">
                <a:solidFill>
                  <a:schemeClr val="tx2"/>
                </a:solidFill>
                <a:latin typeface="Arial" pitchFamily="34" charset="0"/>
                <a:ea typeface="ＭＳ Ｐゴシック" pitchFamily="34" charset="-128"/>
              </a:defRPr>
            </a:lvl3pPr>
            <a:lvl4pPr marL="1600200" indent="-228600" eaLnBrk="0" hangingPunct="0">
              <a:defRPr sz="4000">
                <a:solidFill>
                  <a:schemeClr val="tx2"/>
                </a:solidFill>
                <a:latin typeface="Arial" pitchFamily="34" charset="0"/>
                <a:ea typeface="ＭＳ Ｐゴシック" pitchFamily="34" charset="-128"/>
              </a:defRPr>
            </a:lvl4pPr>
            <a:lvl5pPr marL="2057400" indent="-228600" eaLnBrk="0" hangingPunct="0">
              <a:defRPr sz="40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9pPr>
          </a:lstStyle>
          <a:p>
            <a:pPr eaLnBrk="1" hangingPunct="1">
              <a:defRPr/>
            </a:pPr>
            <a:fld id="{E61CF787-543B-4BD0-9C9D-DAED852E4FE0}" type="slidenum">
              <a:rPr lang="en-AU" sz="1200" smtClean="0"/>
              <a:pPr eaLnBrk="1" hangingPunct="1">
                <a:defRPr/>
              </a:pPr>
              <a:t>9</a:t>
            </a:fld>
            <a:endParaRPr lang="en-AU"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4" name="Slide Number Placeholder 3"/>
          <p:cNvSpPr>
            <a:spLocks noGrp="1"/>
          </p:cNvSpPr>
          <p:nvPr>
            <p:ph type="sldNum" sz="quarter" idx="5"/>
          </p:nvPr>
        </p:nvSpPr>
        <p:spPr/>
        <p:txBody>
          <a:bodyPr/>
          <a:lstStyle>
            <a:lvl1pPr eaLnBrk="0" hangingPunct="0">
              <a:defRPr sz="4000">
                <a:solidFill>
                  <a:schemeClr val="tx2"/>
                </a:solidFill>
                <a:latin typeface="Arial" pitchFamily="34" charset="0"/>
                <a:ea typeface="ＭＳ Ｐゴシック" pitchFamily="34" charset="-128"/>
              </a:defRPr>
            </a:lvl1pPr>
            <a:lvl2pPr marL="742950" indent="-285750" eaLnBrk="0" hangingPunct="0">
              <a:defRPr sz="4000">
                <a:solidFill>
                  <a:schemeClr val="tx2"/>
                </a:solidFill>
                <a:latin typeface="Arial" pitchFamily="34" charset="0"/>
                <a:ea typeface="ＭＳ Ｐゴシック" pitchFamily="34" charset="-128"/>
              </a:defRPr>
            </a:lvl2pPr>
            <a:lvl3pPr marL="1143000" indent="-228600" eaLnBrk="0" hangingPunct="0">
              <a:defRPr sz="4000">
                <a:solidFill>
                  <a:schemeClr val="tx2"/>
                </a:solidFill>
                <a:latin typeface="Arial" pitchFamily="34" charset="0"/>
                <a:ea typeface="ＭＳ Ｐゴシック" pitchFamily="34" charset="-128"/>
              </a:defRPr>
            </a:lvl3pPr>
            <a:lvl4pPr marL="1600200" indent="-228600" eaLnBrk="0" hangingPunct="0">
              <a:defRPr sz="4000">
                <a:solidFill>
                  <a:schemeClr val="tx2"/>
                </a:solidFill>
                <a:latin typeface="Arial" pitchFamily="34" charset="0"/>
                <a:ea typeface="ＭＳ Ｐゴシック" pitchFamily="34" charset="-128"/>
              </a:defRPr>
            </a:lvl4pPr>
            <a:lvl5pPr marL="2057400" indent="-228600" eaLnBrk="0" hangingPunct="0">
              <a:defRPr sz="40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4000">
                <a:solidFill>
                  <a:schemeClr val="tx2"/>
                </a:solidFill>
                <a:latin typeface="Arial" pitchFamily="34" charset="0"/>
                <a:ea typeface="ＭＳ Ｐゴシック" pitchFamily="34" charset="-128"/>
              </a:defRPr>
            </a:lvl9pPr>
          </a:lstStyle>
          <a:p>
            <a:pPr eaLnBrk="1" hangingPunct="1">
              <a:defRPr/>
            </a:pPr>
            <a:fld id="{951C8699-63FF-41E6-BEC4-D9E64F1E8B2C}" type="slidenum">
              <a:rPr lang="en-AU" sz="1200" smtClean="0"/>
              <a:pPr eaLnBrk="1" hangingPunct="1">
                <a:defRPr/>
              </a:pPr>
              <a:t>10</a:t>
            </a:fld>
            <a:endParaRPr lang="en-AU"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6071" y="4753429"/>
            <a:ext cx="6400800" cy="1324429"/>
          </a:xfrm>
        </p:spPr>
        <p:txBody>
          <a:bodyPr>
            <a:normAutofit/>
          </a:bodyPr>
          <a:lstStyle>
            <a:lvl1pPr marL="0" indent="0" algn="l">
              <a:buNone/>
              <a:defRPr sz="30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3669477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1524000" y="3409950"/>
            <a:ext cx="6500813"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24000" y="3430113"/>
            <a:ext cx="6042835" cy="1362075"/>
          </a:xfrm>
        </p:spPr>
        <p:txBody>
          <a:bodyPr anchor="t"/>
          <a:lstStyle>
            <a:lvl1pPr algn="l">
              <a:defRPr sz="4000" b="0" cap="all">
                <a:solidFill>
                  <a:schemeClr val="bg1"/>
                </a:solidFill>
                <a:latin typeface="Arial"/>
                <a:cs typeface="Arial"/>
              </a:defRPr>
            </a:lvl1pPr>
          </a:lstStyle>
          <a:p>
            <a:r>
              <a:rPr lang="en-AU"/>
              <a:t>Click to edit Master title style</a:t>
            </a:r>
            <a:endParaRPr lang="en-US"/>
          </a:p>
        </p:txBody>
      </p:sp>
      <p:sp>
        <p:nvSpPr>
          <p:cNvPr id="3" name="Text Placeholder 2"/>
          <p:cNvSpPr>
            <a:spLocks noGrp="1"/>
          </p:cNvSpPr>
          <p:nvPr>
            <p:ph type="body" idx="1"/>
          </p:nvPr>
        </p:nvSpPr>
        <p:spPr>
          <a:xfrm>
            <a:off x="1524001" y="1722768"/>
            <a:ext cx="6042834" cy="1500187"/>
          </a:xfrm>
        </p:spPr>
        <p:txBody>
          <a:bodyPr anchor="b"/>
          <a:lstStyle>
            <a:lvl1pPr marL="0" indent="0">
              <a:buNone/>
              <a:defRPr sz="20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Tree>
    <p:extLst>
      <p:ext uri="{BB962C8B-B14F-4D97-AF65-F5344CB8AC3E}">
        <p14:creationId xmlns:p14="http://schemas.microsoft.com/office/powerpoint/2010/main" val="3011222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562725"/>
            <a:ext cx="9134475" cy="396875"/>
          </a:xfrm>
          <a:prstGeom prst="rect">
            <a:avLst/>
          </a:prstGeom>
          <a:solidFill>
            <a:schemeClr val="bg1"/>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a:defRPr/>
            </a:pPr>
            <a:endParaRPr lang="en-AU">
              <a:solidFill>
                <a:schemeClr val="lt1"/>
              </a:solidFill>
              <a:latin typeface="+mn-lt"/>
              <a:ea typeface="+mn-ea"/>
            </a:endParaRPr>
          </a:p>
        </p:txBody>
      </p:sp>
      <p:cxnSp>
        <p:nvCxnSpPr>
          <p:cNvPr id="5" name="Straight Connector 4"/>
          <p:cNvCxnSpPr>
            <a:cxnSpLocks noChangeShapeType="1"/>
          </p:cNvCxnSpPr>
          <p:nvPr userDrawn="1"/>
        </p:nvCxnSpPr>
        <p:spPr bwMode="auto">
          <a:xfrm>
            <a:off x="-60325" y="836613"/>
            <a:ext cx="9251950" cy="0"/>
          </a:xfrm>
          <a:prstGeom prst="line">
            <a:avLst/>
          </a:prstGeom>
          <a:noFill/>
          <a:ln w="57150">
            <a:solidFill>
              <a:srgbClr val="A6A6A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t="-2" r="4033" b="6282"/>
          <a:stretch>
            <a:fillRect/>
          </a:stretch>
        </p:blipFill>
        <p:spPr bwMode="auto">
          <a:xfrm>
            <a:off x="6799263" y="6072188"/>
            <a:ext cx="22336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700644" y="961900"/>
            <a:ext cx="7873340" cy="617806"/>
          </a:xfrm>
          <a:prstGeom prst="rect">
            <a:avLst/>
          </a:prstGeom>
        </p:spPr>
        <p:txBody>
          <a:bodyPr/>
          <a:lstStyle>
            <a:lvl1pPr>
              <a:defRPr sz="3200" b="1">
                <a:solidFill>
                  <a:schemeClr val="tx1"/>
                </a:solidFill>
                <a:latin typeface="Arial" pitchFamily="34" charset="0"/>
                <a:cs typeface="Arial" pitchFamily="34" charset="0"/>
              </a:defRPr>
            </a:lvl1pPr>
          </a:lstStyle>
          <a:p>
            <a:r>
              <a:rPr lang="en-US" dirty="0" smtClean="0"/>
              <a:t>Click to edit Master title style</a:t>
            </a:r>
            <a:endParaRPr lang="en-AU" dirty="0"/>
          </a:p>
        </p:txBody>
      </p:sp>
      <p:sp>
        <p:nvSpPr>
          <p:cNvPr id="8" name="Content Placeholder 8"/>
          <p:cNvSpPr>
            <a:spLocks noGrp="1"/>
          </p:cNvSpPr>
          <p:nvPr>
            <p:ph sz="quarter" idx="13"/>
          </p:nvPr>
        </p:nvSpPr>
        <p:spPr>
          <a:xfrm>
            <a:off x="700644" y="1721922"/>
            <a:ext cx="7873340" cy="422735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Slide Number Placeholder 12"/>
          <p:cNvSpPr>
            <a:spLocks noGrp="1"/>
          </p:cNvSpPr>
          <p:nvPr>
            <p:ph type="sldNum" sz="quarter" idx="14"/>
          </p:nvPr>
        </p:nvSpPr>
        <p:spPr>
          <a:xfrm>
            <a:off x="700088" y="6210300"/>
            <a:ext cx="2133600" cy="352425"/>
          </a:xfrm>
        </p:spPr>
        <p:txBody>
          <a:bodyPr/>
          <a:lstStyle>
            <a:lvl1pPr>
              <a:defRPr smtClean="0"/>
            </a:lvl1pPr>
          </a:lstStyle>
          <a:p>
            <a:pPr>
              <a:defRPr/>
            </a:pPr>
            <a:fld id="{3EB2AFB1-3D02-4EEB-A584-0EFE3FE53485}" type="slidenum">
              <a:rPr lang="en-AU"/>
              <a:pPr>
                <a:defRPr/>
              </a:pPr>
              <a:t>‹#›</a:t>
            </a:fld>
            <a:endParaRPr lang="en-AU"/>
          </a:p>
        </p:txBody>
      </p:sp>
    </p:spTree>
    <p:extLst>
      <p:ext uri="{BB962C8B-B14F-4D97-AF65-F5344CB8AC3E}">
        <p14:creationId xmlns:p14="http://schemas.microsoft.com/office/powerpoint/2010/main" val="753983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8" name="Straight Connector 7"/>
          <p:cNvCxnSpPr>
            <a:cxnSpLocks noChangeShapeType="1"/>
          </p:cNvCxnSpPr>
          <p:nvPr userDrawn="1"/>
        </p:nvCxnSpPr>
        <p:spPr bwMode="auto">
          <a:xfrm>
            <a:off x="-60325" y="836613"/>
            <a:ext cx="9251950" cy="0"/>
          </a:xfrm>
          <a:prstGeom prst="line">
            <a:avLst/>
          </a:prstGeom>
          <a:noFill/>
          <a:ln w="57150">
            <a:solidFill>
              <a:srgbClr val="A6A6A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 name="Rectangle 8"/>
          <p:cNvSpPr>
            <a:spLocks noChangeArrowheads="1"/>
          </p:cNvSpPr>
          <p:nvPr userDrawn="1"/>
        </p:nvSpPr>
        <p:spPr bwMode="auto">
          <a:xfrm>
            <a:off x="0" y="6562725"/>
            <a:ext cx="9134475" cy="396875"/>
          </a:xfrm>
          <a:prstGeom prst="rect">
            <a:avLst/>
          </a:prstGeom>
          <a:solidFill>
            <a:schemeClr val="bg1"/>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a:defRPr/>
            </a:pPr>
            <a:endParaRPr lang="en-AU">
              <a:solidFill>
                <a:schemeClr val="lt1"/>
              </a:solidFill>
              <a:latin typeface="+mn-lt"/>
              <a:ea typeface="+mn-ea"/>
            </a:endParaRPr>
          </a:p>
        </p:txBody>
      </p:sp>
      <p:pic>
        <p:nvPicPr>
          <p:cNvPr id="10" name="Picture 7"/>
          <p:cNvPicPr>
            <a:picLocks noChangeAspect="1"/>
          </p:cNvPicPr>
          <p:nvPr userDrawn="1"/>
        </p:nvPicPr>
        <p:blipFill>
          <a:blip r:embed="rId2">
            <a:extLst>
              <a:ext uri="{28A0092B-C50C-407E-A947-70E740481C1C}">
                <a14:useLocalDpi xmlns:a14="http://schemas.microsoft.com/office/drawing/2010/main" val="0"/>
              </a:ext>
            </a:extLst>
          </a:blip>
          <a:srcRect t="-2" r="4033" b="6282"/>
          <a:stretch>
            <a:fillRect/>
          </a:stretch>
        </p:blipFill>
        <p:spPr bwMode="auto">
          <a:xfrm>
            <a:off x="6799263" y="6072188"/>
            <a:ext cx="22336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611560" y="961900"/>
            <a:ext cx="7962424" cy="617806"/>
          </a:xfrm>
          <a:prstGeom prst="rect">
            <a:avLst/>
          </a:prstGeom>
        </p:spPr>
        <p:txBody>
          <a:bodyPr/>
          <a:lstStyle>
            <a:lvl1pPr>
              <a:defRPr sz="3200" b="1">
                <a:solidFill>
                  <a:schemeClr val="tx1"/>
                </a:solidFill>
                <a:latin typeface="Arial" pitchFamily="34" charset="0"/>
                <a:cs typeface="Arial" pitchFamily="34" charset="0"/>
              </a:defRPr>
            </a:lvl1pPr>
          </a:lstStyle>
          <a:p>
            <a:r>
              <a:rPr lang="en-US" dirty="0" smtClean="0"/>
              <a:t>Click to edit Master title style</a:t>
            </a:r>
            <a:endParaRPr lang="en-AU" dirty="0"/>
          </a:p>
        </p:txBody>
      </p:sp>
      <p:sp>
        <p:nvSpPr>
          <p:cNvPr id="12" name="Content Placeholder 8"/>
          <p:cNvSpPr>
            <a:spLocks noGrp="1"/>
          </p:cNvSpPr>
          <p:nvPr>
            <p:ph sz="quarter" idx="13"/>
          </p:nvPr>
        </p:nvSpPr>
        <p:spPr>
          <a:xfrm>
            <a:off x="590550" y="2200276"/>
            <a:ext cx="3981450" cy="4009306"/>
          </a:xfrm>
        </p:spPr>
        <p:txBody>
          <a:bodyPr/>
          <a:lstStyle>
            <a:lvl1pPr>
              <a:defRPr sz="20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3" name="Content Placeholder 2"/>
          <p:cNvSpPr>
            <a:spLocks noGrp="1"/>
          </p:cNvSpPr>
          <p:nvPr>
            <p:ph sz="quarter" idx="15"/>
          </p:nvPr>
        </p:nvSpPr>
        <p:spPr>
          <a:xfrm>
            <a:off x="4691062" y="2200276"/>
            <a:ext cx="3882921" cy="4009305"/>
          </a:xfrm>
        </p:spPr>
        <p:txBody>
          <a:bodyPr/>
          <a:lstStyle>
            <a:lvl1pPr>
              <a:defRPr sz="20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4" name="Text Placeholder 4"/>
          <p:cNvSpPr>
            <a:spLocks noGrp="1"/>
          </p:cNvSpPr>
          <p:nvPr>
            <p:ph type="body" sz="quarter" idx="16"/>
          </p:nvPr>
        </p:nvSpPr>
        <p:spPr>
          <a:xfrm>
            <a:off x="590550" y="1655763"/>
            <a:ext cx="3981450" cy="468312"/>
          </a:xfrm>
        </p:spPr>
        <p:txBody>
          <a:bodyPr/>
          <a:lstStyle>
            <a:lvl1pPr marL="0" indent="0">
              <a:buNone/>
              <a:defRPr sz="2000" b="1"/>
            </a:lvl1pPr>
          </a:lstStyle>
          <a:p>
            <a:pPr lvl="0"/>
            <a:r>
              <a:rPr lang="en-US" dirty="0" smtClean="0"/>
              <a:t>Click to edit Master text styles</a:t>
            </a:r>
            <a:endParaRPr lang="en-AU" dirty="0"/>
          </a:p>
        </p:txBody>
      </p:sp>
      <p:sp>
        <p:nvSpPr>
          <p:cNvPr id="15" name="Text Placeholder 4"/>
          <p:cNvSpPr>
            <a:spLocks noGrp="1"/>
          </p:cNvSpPr>
          <p:nvPr>
            <p:ph type="body" sz="quarter" idx="17"/>
          </p:nvPr>
        </p:nvSpPr>
        <p:spPr>
          <a:xfrm>
            <a:off x="4691062" y="1655763"/>
            <a:ext cx="3882922" cy="468312"/>
          </a:xfrm>
        </p:spPr>
        <p:txBody>
          <a:bodyPr/>
          <a:lstStyle>
            <a:lvl1pPr marL="0" indent="0">
              <a:buNone/>
              <a:defRPr sz="2000" b="1"/>
            </a:lvl1pPr>
          </a:lstStyle>
          <a:p>
            <a:pPr lvl="0"/>
            <a:r>
              <a:rPr lang="en-US" dirty="0" smtClean="0"/>
              <a:t>Click to edit Master text styles</a:t>
            </a:r>
            <a:endParaRPr lang="en-AU" dirty="0"/>
          </a:p>
        </p:txBody>
      </p:sp>
      <p:sp>
        <p:nvSpPr>
          <p:cNvPr id="11" name="Slide Number Placeholder 12"/>
          <p:cNvSpPr>
            <a:spLocks noGrp="1"/>
          </p:cNvSpPr>
          <p:nvPr>
            <p:ph type="sldNum" sz="quarter" idx="18"/>
          </p:nvPr>
        </p:nvSpPr>
        <p:spPr>
          <a:xfrm>
            <a:off x="700088" y="6210300"/>
            <a:ext cx="2133600" cy="352425"/>
          </a:xfrm>
        </p:spPr>
        <p:txBody>
          <a:bodyPr/>
          <a:lstStyle>
            <a:lvl1pPr>
              <a:defRPr smtClean="0"/>
            </a:lvl1pPr>
          </a:lstStyle>
          <a:p>
            <a:pPr>
              <a:defRPr/>
            </a:pPr>
            <a:fld id="{50767AD2-1F37-4E36-BB0F-20BE1F230735}" type="slidenum">
              <a:rPr lang="en-AU"/>
              <a:pPr>
                <a:defRPr/>
              </a:pPr>
              <a:t>‹#›</a:t>
            </a:fld>
            <a:endParaRPr lang="en-AU"/>
          </a:p>
        </p:txBody>
      </p:sp>
    </p:spTree>
    <p:extLst>
      <p:ext uri="{BB962C8B-B14F-4D97-AF65-F5344CB8AC3E}">
        <p14:creationId xmlns:p14="http://schemas.microsoft.com/office/powerpoint/2010/main" val="14323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out subheadings">
    <p:spTree>
      <p:nvGrpSpPr>
        <p:cNvPr id="1" name=""/>
        <p:cNvGrpSpPr/>
        <p:nvPr/>
      </p:nvGrpSpPr>
      <p:grpSpPr>
        <a:xfrm>
          <a:off x="0" y="0"/>
          <a:ext cx="0" cy="0"/>
          <a:chOff x="0" y="0"/>
          <a:chExt cx="0" cy="0"/>
        </a:xfrm>
      </p:grpSpPr>
      <p:cxnSp>
        <p:nvCxnSpPr>
          <p:cNvPr id="5" name="Straight Connector 4"/>
          <p:cNvCxnSpPr>
            <a:cxnSpLocks noChangeShapeType="1"/>
          </p:cNvCxnSpPr>
          <p:nvPr userDrawn="1"/>
        </p:nvCxnSpPr>
        <p:spPr bwMode="auto">
          <a:xfrm>
            <a:off x="-60325" y="836613"/>
            <a:ext cx="9251950" cy="0"/>
          </a:xfrm>
          <a:prstGeom prst="line">
            <a:avLst/>
          </a:prstGeom>
          <a:noFill/>
          <a:ln w="57150">
            <a:solidFill>
              <a:srgbClr val="A6A6A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Rectangle 5"/>
          <p:cNvSpPr>
            <a:spLocks noChangeArrowheads="1"/>
          </p:cNvSpPr>
          <p:nvPr userDrawn="1"/>
        </p:nvSpPr>
        <p:spPr bwMode="auto">
          <a:xfrm>
            <a:off x="0" y="6562725"/>
            <a:ext cx="9134475" cy="396875"/>
          </a:xfrm>
          <a:prstGeom prst="rect">
            <a:avLst/>
          </a:prstGeom>
          <a:solidFill>
            <a:schemeClr val="bg1"/>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a:defRPr/>
            </a:pPr>
            <a:endParaRPr lang="en-AU">
              <a:solidFill>
                <a:schemeClr val="lt1"/>
              </a:solidFill>
              <a:latin typeface="+mn-lt"/>
              <a:ea typeface="+mn-ea"/>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t="-2" r="4033" b="6282"/>
          <a:stretch>
            <a:fillRect/>
          </a:stretch>
        </p:blipFill>
        <p:spPr bwMode="auto">
          <a:xfrm>
            <a:off x="6799263" y="6072188"/>
            <a:ext cx="22336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611560" y="961900"/>
            <a:ext cx="7962424" cy="617806"/>
          </a:xfrm>
          <a:prstGeom prst="rect">
            <a:avLst/>
          </a:prstGeom>
        </p:spPr>
        <p:txBody>
          <a:bodyPr/>
          <a:lstStyle>
            <a:lvl1pPr>
              <a:defRPr sz="3200" b="1">
                <a:solidFill>
                  <a:schemeClr val="tx1"/>
                </a:solidFill>
                <a:latin typeface="Arial" pitchFamily="34" charset="0"/>
                <a:cs typeface="Arial" pitchFamily="34" charset="0"/>
              </a:defRPr>
            </a:lvl1pPr>
          </a:lstStyle>
          <a:p>
            <a:r>
              <a:rPr lang="en-US" dirty="0" smtClean="0"/>
              <a:t>Click to edit Master title style</a:t>
            </a:r>
            <a:endParaRPr lang="en-AU" dirty="0"/>
          </a:p>
        </p:txBody>
      </p:sp>
      <p:sp>
        <p:nvSpPr>
          <p:cNvPr id="12" name="Content Placeholder 8"/>
          <p:cNvSpPr>
            <a:spLocks noGrp="1"/>
          </p:cNvSpPr>
          <p:nvPr>
            <p:ph sz="quarter" idx="13"/>
          </p:nvPr>
        </p:nvSpPr>
        <p:spPr>
          <a:xfrm>
            <a:off x="590550" y="1700808"/>
            <a:ext cx="3981450" cy="4508774"/>
          </a:xfrm>
        </p:spPr>
        <p:txBody>
          <a:bodyPr/>
          <a:lstStyle>
            <a:lvl1pPr>
              <a:defRPr sz="20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3" name="Content Placeholder 2"/>
          <p:cNvSpPr>
            <a:spLocks noGrp="1"/>
          </p:cNvSpPr>
          <p:nvPr>
            <p:ph sz="quarter" idx="15"/>
          </p:nvPr>
        </p:nvSpPr>
        <p:spPr>
          <a:xfrm>
            <a:off x="4691062" y="1700808"/>
            <a:ext cx="3882921" cy="4508773"/>
          </a:xfrm>
        </p:spPr>
        <p:txBody>
          <a:bodyPr/>
          <a:lstStyle>
            <a:lvl1pPr>
              <a:defRPr sz="20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Slide Number Placeholder 12"/>
          <p:cNvSpPr>
            <a:spLocks noGrp="1"/>
          </p:cNvSpPr>
          <p:nvPr>
            <p:ph type="sldNum" sz="quarter" idx="16"/>
          </p:nvPr>
        </p:nvSpPr>
        <p:spPr>
          <a:xfrm>
            <a:off x="700088" y="6210300"/>
            <a:ext cx="2133600" cy="352425"/>
          </a:xfrm>
        </p:spPr>
        <p:txBody>
          <a:bodyPr/>
          <a:lstStyle>
            <a:lvl1pPr>
              <a:defRPr smtClean="0"/>
            </a:lvl1pPr>
          </a:lstStyle>
          <a:p>
            <a:pPr>
              <a:defRPr/>
            </a:pPr>
            <a:fld id="{A7D0AD01-EF50-4C5C-BF12-D83802D6906D}" type="slidenum">
              <a:rPr lang="en-AU"/>
              <a:pPr>
                <a:defRPr/>
              </a:pPr>
              <a:t>‹#›</a:t>
            </a:fld>
            <a:endParaRPr lang="en-AU"/>
          </a:p>
        </p:txBody>
      </p:sp>
    </p:spTree>
    <p:extLst>
      <p:ext uri="{BB962C8B-B14F-4D97-AF65-F5344CB8AC3E}">
        <p14:creationId xmlns:p14="http://schemas.microsoft.com/office/powerpoint/2010/main" val="1550141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6562725"/>
            <a:ext cx="9144000" cy="396875"/>
          </a:xfrm>
          <a:prstGeom prst="rect">
            <a:avLst/>
          </a:prstGeom>
          <a:solidFill>
            <a:schemeClr val="bg1"/>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a:defRPr/>
            </a:pPr>
            <a:endParaRPr lang="en-AU">
              <a:solidFill>
                <a:schemeClr val="lt1"/>
              </a:solidFill>
              <a:latin typeface="+mn-lt"/>
              <a:ea typeface="+mn-ea"/>
            </a:endParaRPr>
          </a:p>
        </p:txBody>
      </p:sp>
      <p:cxnSp>
        <p:nvCxnSpPr>
          <p:cNvPr id="4" name="Straight Connector 3"/>
          <p:cNvCxnSpPr>
            <a:cxnSpLocks noChangeShapeType="1"/>
          </p:cNvCxnSpPr>
          <p:nvPr userDrawn="1"/>
        </p:nvCxnSpPr>
        <p:spPr bwMode="auto">
          <a:xfrm>
            <a:off x="-60325" y="836613"/>
            <a:ext cx="9251950" cy="0"/>
          </a:xfrm>
          <a:prstGeom prst="line">
            <a:avLst/>
          </a:prstGeom>
          <a:noFill/>
          <a:ln w="57150">
            <a:solidFill>
              <a:srgbClr val="A6A6A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lvl1pPr>
              <a:defRPr>
                <a:latin typeface="Arial"/>
                <a:cs typeface="Arial"/>
              </a:defRPr>
            </a:lvl1pPr>
          </a:lstStyle>
          <a:p>
            <a:r>
              <a:rPr lang="en-AU"/>
              <a:t>Click to edit Master title style</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1097472-5113-48AA-A682-C39CD413483C}" type="slidenum">
              <a:rPr lang="en-AU"/>
              <a:pPr>
                <a:defRPr/>
              </a:pPr>
              <a:t>‹#›</a:t>
            </a:fld>
            <a:endParaRPr lang="en-AU"/>
          </a:p>
        </p:txBody>
      </p:sp>
    </p:spTree>
    <p:extLst>
      <p:ext uri="{BB962C8B-B14F-4D97-AF65-F5344CB8AC3E}">
        <p14:creationId xmlns:p14="http://schemas.microsoft.com/office/powerpoint/2010/main" val="2745751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409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2 with heading">
    <p:spTree>
      <p:nvGrpSpPr>
        <p:cNvPr id="1" name=""/>
        <p:cNvGrpSpPr/>
        <p:nvPr/>
      </p:nvGrpSpPr>
      <p:grpSpPr>
        <a:xfrm>
          <a:off x="0" y="0"/>
          <a:ext cx="0" cy="0"/>
          <a:chOff x="0" y="0"/>
          <a:chExt cx="0" cy="0"/>
        </a:xfrm>
      </p:grpSpPr>
      <p:sp>
        <p:nvSpPr>
          <p:cNvPr id="3" name="Title 1"/>
          <p:cNvSpPr>
            <a:spLocks noGrp="1"/>
          </p:cNvSpPr>
          <p:nvPr>
            <p:ph type="title"/>
          </p:nvPr>
        </p:nvSpPr>
        <p:spPr>
          <a:xfrm>
            <a:off x="457200" y="247650"/>
            <a:ext cx="8229600" cy="600075"/>
          </a:xfrm>
          <a:prstGeom prst="rect">
            <a:avLst/>
          </a:prstGeom>
        </p:spPr>
        <p:txBody>
          <a:bodyPr/>
          <a:lstStyle>
            <a:lvl1pPr>
              <a:defRPr sz="3200" b="1">
                <a:solidFill>
                  <a:schemeClr val="tx1"/>
                </a:solidFill>
                <a:latin typeface="Arial"/>
                <a:cs typeface="Arial"/>
              </a:defRPr>
            </a:lvl1pPr>
          </a:lstStyle>
          <a:p>
            <a:r>
              <a:rPr lang="en-AU" dirty="0"/>
              <a:t>Click to edit Master title style</a:t>
            </a:r>
            <a:endParaRPr lang="en-US" dirty="0"/>
          </a:p>
        </p:txBody>
      </p:sp>
    </p:spTree>
    <p:extLst>
      <p:ext uri="{BB962C8B-B14F-4D97-AF65-F5344CB8AC3E}">
        <p14:creationId xmlns:p14="http://schemas.microsoft.com/office/powerpoint/2010/main" val="74432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ＭＳ Ｐゴシック" charset="-128"/>
              </a:defRPr>
            </a:lvl1pPr>
          </a:lstStyle>
          <a:p>
            <a:pPr>
              <a:defRPr/>
            </a:pPr>
            <a:endParaRPr lang="en-AU"/>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128"/>
              </a:defRPr>
            </a:lvl1pPr>
          </a:lstStyle>
          <a:p>
            <a:pPr>
              <a:defRPr/>
            </a:pPr>
            <a:endParaRPr lang="en-AU"/>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ea typeface="ＭＳ Ｐゴシック" charset="-128"/>
              </a:defRPr>
            </a:lvl1pPr>
          </a:lstStyle>
          <a:p>
            <a:pPr>
              <a:defRPr/>
            </a:pPr>
            <a:fld id="{91803D55-FAB2-4AEE-B895-F009A42E2B1A}" type="slidenum">
              <a:rPr lang="en-US"/>
              <a:pPr>
                <a:defRPr/>
              </a:pPr>
              <a:t>‹#›</a:t>
            </a:fld>
            <a:endParaRPr lang="en-US"/>
          </a:p>
        </p:txBody>
      </p:sp>
    </p:spTree>
    <p:extLst>
      <p:ext uri="{BB962C8B-B14F-4D97-AF65-F5344CB8AC3E}">
        <p14:creationId xmlns:p14="http://schemas.microsoft.com/office/powerpoint/2010/main" val="3605552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63613"/>
            <a:ext cx="82296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1027" name="Text Placeholder 2"/>
          <p:cNvSpPr>
            <a:spLocks noGrp="1"/>
          </p:cNvSpPr>
          <p:nvPr>
            <p:ph type="body" idx="1"/>
          </p:nvPr>
        </p:nvSpPr>
        <p:spPr bwMode="auto">
          <a:xfrm>
            <a:off x="457200" y="1628775"/>
            <a:ext cx="822960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smtClean="0"/>
          </a:p>
        </p:txBody>
      </p:sp>
      <p:sp>
        <p:nvSpPr>
          <p:cNvPr id="6" name="Slide Number Placeholder 5"/>
          <p:cNvSpPr>
            <a:spLocks noGrp="1"/>
          </p:cNvSpPr>
          <p:nvPr>
            <p:ph type="sldNum" sz="quarter" idx="4"/>
          </p:nvPr>
        </p:nvSpPr>
        <p:spPr>
          <a:xfrm>
            <a:off x="468313" y="6376988"/>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smtClean="0">
                <a:solidFill>
                  <a:srgbClr val="898989"/>
                </a:solidFill>
                <a:effectLst/>
                <a:latin typeface="Calibri" pitchFamily="34" charset="0"/>
              </a:defRPr>
            </a:lvl1pPr>
          </a:lstStyle>
          <a:p>
            <a:pPr>
              <a:defRPr/>
            </a:pPr>
            <a:fld id="{592DEB10-0EE5-44DF-8364-DABBFAF9E9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43" r:id="rId1"/>
    <p:sldLayoutId id="2147485144" r:id="rId2"/>
    <p:sldLayoutId id="2147485145" r:id="rId3"/>
    <p:sldLayoutId id="2147485146" r:id="rId4"/>
    <p:sldLayoutId id="2147485147" r:id="rId5"/>
    <p:sldLayoutId id="2147485148" r:id="rId6"/>
  </p:sldLayoutIdLst>
  <p:txStyles>
    <p:titleStyle>
      <a:lvl1pPr algn="l" defTabSz="457200" rtl="0" eaLnBrk="0" fontAlgn="base" hangingPunct="0">
        <a:spcBef>
          <a:spcPct val="0"/>
        </a:spcBef>
        <a:spcAft>
          <a:spcPct val="0"/>
        </a:spcAft>
        <a:defRPr lang="en-US" sz="3200" b="1" kern="1200">
          <a:solidFill>
            <a:schemeClr val="tx1"/>
          </a:solidFill>
          <a:latin typeface="Arial" pitchFamily="34" charset="0"/>
          <a:ea typeface="ＭＳ Ｐゴシック" charset="0"/>
          <a:cs typeface="Arial" pitchFamily="34" charset="0"/>
        </a:defRPr>
      </a:lvl1pPr>
      <a:lvl2pPr algn="l" defTabSz="457200" rtl="0" eaLnBrk="0" fontAlgn="base" hangingPunct="0">
        <a:spcBef>
          <a:spcPct val="0"/>
        </a:spcBef>
        <a:spcAft>
          <a:spcPct val="0"/>
        </a:spcAft>
        <a:defRPr sz="3200" b="1">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3200" b="1">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3200" b="1">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3200" b="1">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400">
          <a:solidFill>
            <a:schemeClr val="bg1"/>
          </a:solidFill>
          <a:latin typeface="Calibri" pitchFamily="34" charset="0"/>
        </a:defRPr>
      </a:lvl6pPr>
      <a:lvl7pPr marL="914400" algn="l" defTabSz="457200" rtl="0" fontAlgn="base">
        <a:spcBef>
          <a:spcPct val="0"/>
        </a:spcBef>
        <a:spcAft>
          <a:spcPct val="0"/>
        </a:spcAft>
        <a:defRPr sz="4400">
          <a:solidFill>
            <a:schemeClr val="bg1"/>
          </a:solidFill>
          <a:latin typeface="Calibri" pitchFamily="34" charset="0"/>
        </a:defRPr>
      </a:lvl7pPr>
      <a:lvl8pPr marL="1371600" algn="l" defTabSz="457200" rtl="0" fontAlgn="base">
        <a:spcBef>
          <a:spcPct val="0"/>
        </a:spcBef>
        <a:spcAft>
          <a:spcPct val="0"/>
        </a:spcAft>
        <a:defRPr sz="4400">
          <a:solidFill>
            <a:schemeClr val="bg1"/>
          </a:solidFill>
          <a:latin typeface="Calibri" pitchFamily="34" charset="0"/>
        </a:defRPr>
      </a:lvl8pPr>
      <a:lvl9pPr marL="1828800" algn="l" defTabSz="457200" rtl="0" fontAlgn="base">
        <a:spcBef>
          <a:spcPct val="0"/>
        </a:spcBef>
        <a:spcAft>
          <a:spcPct val="0"/>
        </a:spcAft>
        <a:defRPr sz="4400">
          <a:solidFill>
            <a:schemeClr val="bg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pitchFamily="34" charset="0"/>
          <a:ea typeface="ＭＳ Ｐゴシック" charset="0"/>
          <a:cs typeface="Arial" pitchFamily="34" charset="0"/>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141" r:id="rId1"/>
    <p:sldLayoutId id="2147485142" r:id="rId2"/>
    <p:sldLayoutId id="2147485149" r:id="rId3"/>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txBox="1">
            <a:spLocks/>
          </p:cNvSpPr>
          <p:nvPr/>
        </p:nvSpPr>
        <p:spPr bwMode="auto">
          <a:xfrm>
            <a:off x="1403350" y="4652963"/>
            <a:ext cx="3459163" cy="647700"/>
          </a:xfrm>
          <a:prstGeom prst="rect">
            <a:avLst/>
          </a:prstGeom>
          <a:noFill/>
          <a:ln>
            <a:noFill/>
          </a:ln>
          <a:extLst/>
        </p:spPr>
        <p:txBody>
          <a:bodyPr/>
          <a:lstStyle>
            <a:lvl1pPr defTabSz="457200" eaLnBrk="0" hangingPunct="0">
              <a:defRPr sz="4000">
                <a:solidFill>
                  <a:schemeClr val="tx2"/>
                </a:solidFill>
                <a:latin typeface="Arial" pitchFamily="34" charset="0"/>
                <a:ea typeface="ＭＳ Ｐゴシック" pitchFamily="34" charset="-128"/>
              </a:defRPr>
            </a:lvl1pPr>
            <a:lvl2pPr marL="742950" indent="-285750" defTabSz="457200" eaLnBrk="0" hangingPunct="0">
              <a:defRPr sz="4000">
                <a:solidFill>
                  <a:schemeClr val="tx2"/>
                </a:solidFill>
                <a:latin typeface="Arial" pitchFamily="34" charset="0"/>
                <a:ea typeface="ＭＳ Ｐゴシック" pitchFamily="34" charset="-128"/>
              </a:defRPr>
            </a:lvl2pPr>
            <a:lvl3pPr marL="1143000" indent="-228600" defTabSz="457200" eaLnBrk="0" hangingPunct="0">
              <a:defRPr sz="4000">
                <a:solidFill>
                  <a:schemeClr val="tx2"/>
                </a:solidFill>
                <a:latin typeface="Arial" pitchFamily="34" charset="0"/>
                <a:ea typeface="ＭＳ Ｐゴシック" pitchFamily="34" charset="-128"/>
              </a:defRPr>
            </a:lvl3pPr>
            <a:lvl4pPr marL="1600200" indent="-228600" defTabSz="457200" eaLnBrk="0" hangingPunct="0">
              <a:defRPr sz="4000">
                <a:solidFill>
                  <a:schemeClr val="tx2"/>
                </a:solidFill>
                <a:latin typeface="Arial" pitchFamily="34" charset="0"/>
                <a:ea typeface="ＭＳ Ｐゴシック" pitchFamily="34" charset="-128"/>
              </a:defRPr>
            </a:lvl4pPr>
            <a:lvl5pPr marL="2057400" indent="-228600" defTabSz="457200" eaLnBrk="0" hangingPunct="0">
              <a:defRPr sz="4000">
                <a:solidFill>
                  <a:schemeClr val="tx2"/>
                </a:solidFill>
                <a:latin typeface="Arial" pitchFamily="34" charset="0"/>
                <a:ea typeface="ＭＳ Ｐゴシック" pitchFamily="34" charset="-128"/>
              </a:defRPr>
            </a:lvl5pPr>
            <a:lvl6pPr marL="2514600" indent="-228600" algn="ctr" defTabSz="457200" eaLnBrk="0" fontAlgn="base" hangingPunct="0">
              <a:spcBef>
                <a:spcPct val="0"/>
              </a:spcBef>
              <a:spcAft>
                <a:spcPct val="0"/>
              </a:spcAft>
              <a:defRPr sz="4000">
                <a:solidFill>
                  <a:schemeClr val="tx2"/>
                </a:solidFill>
                <a:latin typeface="Arial" pitchFamily="34" charset="0"/>
                <a:ea typeface="ＭＳ Ｐゴシック" pitchFamily="34" charset="-128"/>
              </a:defRPr>
            </a:lvl6pPr>
            <a:lvl7pPr marL="2971800" indent="-228600" algn="ctr" defTabSz="457200" eaLnBrk="0" fontAlgn="base" hangingPunct="0">
              <a:spcBef>
                <a:spcPct val="0"/>
              </a:spcBef>
              <a:spcAft>
                <a:spcPct val="0"/>
              </a:spcAft>
              <a:defRPr sz="4000">
                <a:solidFill>
                  <a:schemeClr val="tx2"/>
                </a:solidFill>
                <a:latin typeface="Arial" pitchFamily="34" charset="0"/>
                <a:ea typeface="ＭＳ Ｐゴシック" pitchFamily="34" charset="-128"/>
              </a:defRPr>
            </a:lvl7pPr>
            <a:lvl8pPr marL="3429000" indent="-228600" algn="ctr" defTabSz="457200" eaLnBrk="0" fontAlgn="base" hangingPunct="0">
              <a:spcBef>
                <a:spcPct val="0"/>
              </a:spcBef>
              <a:spcAft>
                <a:spcPct val="0"/>
              </a:spcAft>
              <a:defRPr sz="4000">
                <a:solidFill>
                  <a:schemeClr val="tx2"/>
                </a:solidFill>
                <a:latin typeface="Arial" pitchFamily="34" charset="0"/>
                <a:ea typeface="ＭＳ Ｐゴシック" pitchFamily="34" charset="-128"/>
              </a:defRPr>
            </a:lvl8pPr>
            <a:lvl9pPr marL="3886200" indent="-228600" algn="ctr" defTabSz="457200" eaLnBrk="0" fontAlgn="base" hangingPunct="0">
              <a:spcBef>
                <a:spcPct val="0"/>
              </a:spcBef>
              <a:spcAft>
                <a:spcPct val="0"/>
              </a:spcAft>
              <a:defRPr sz="4000">
                <a:solidFill>
                  <a:schemeClr val="tx2"/>
                </a:solidFill>
                <a:latin typeface="Arial" pitchFamily="34" charset="0"/>
                <a:ea typeface="ＭＳ Ｐゴシック" pitchFamily="34" charset="-128"/>
              </a:defRPr>
            </a:lvl9pPr>
          </a:lstStyle>
          <a:p>
            <a:pPr algn="l" eaLnBrk="1" hangingPunct="1">
              <a:spcBef>
                <a:spcPct val="20000"/>
              </a:spcBef>
              <a:buFont typeface="Arial" pitchFamily="34" charset="0"/>
              <a:buNone/>
              <a:defRPr/>
            </a:pPr>
            <a:r>
              <a:rPr lang="en-US" sz="2800" smtClean="0">
                <a:solidFill>
                  <a:schemeClr val="bg1"/>
                </a:solidFill>
                <a:effectLst>
                  <a:outerShdw blurRad="38100" dist="38100" dir="2700000" algn="tl">
                    <a:srgbClr val="C0C0C0"/>
                  </a:outerShdw>
                </a:effectLst>
                <a:cs typeface="Arial" pitchFamily="34" charset="0"/>
              </a:rPr>
              <a:t> Daryl Teague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58738" y="885825"/>
            <a:ext cx="9288463" cy="6143625"/>
          </a:xfrm>
          <a:prstGeom prst="rect">
            <a:avLst/>
          </a:prstGeom>
          <a:solidFill>
            <a:srgbClr val="31859C"/>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n-AU">
              <a:solidFill>
                <a:schemeClr val="lt1"/>
              </a:solidFill>
              <a:latin typeface="+mn-lt"/>
              <a:ea typeface="+mn-ea"/>
            </a:endParaRPr>
          </a:p>
        </p:txBody>
      </p:sp>
      <p:sp>
        <p:nvSpPr>
          <p:cNvPr id="18435" name="Title 1"/>
          <p:cNvSpPr>
            <a:spLocks noGrp="1"/>
          </p:cNvSpPr>
          <p:nvPr>
            <p:ph type="title"/>
          </p:nvPr>
        </p:nvSpPr>
        <p:spPr>
          <a:xfrm>
            <a:off x="457200" y="2924175"/>
            <a:ext cx="8229600" cy="846138"/>
          </a:xfrm>
        </p:spPr>
        <p:txBody>
          <a:bodyPr/>
          <a:lstStyle/>
          <a:p>
            <a:pPr algn="ctr"/>
            <a:r>
              <a:rPr lang="en-AU" sz="6600" smtClean="0">
                <a:solidFill>
                  <a:schemeClr val="bg1"/>
                </a:solidFill>
                <a:latin typeface="Arial" charset="0"/>
                <a:ea typeface="ＭＳ Ｐゴシック" pitchFamily="34" charset="-128"/>
                <a:cs typeface="Arial" charset="0"/>
              </a:rPr>
              <a:t>Intraoperative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a:extLst>
              <a:ext uri="{28A0092B-C50C-407E-A947-70E740481C1C}">
                <a14:useLocalDpi xmlns:a14="http://schemas.microsoft.com/office/drawing/2010/main" val="0"/>
              </a:ext>
            </a:extLst>
          </a:blip>
          <a:srcRect l="17857" r="4196" b="28244"/>
          <a:stretch>
            <a:fillRect/>
          </a:stretch>
        </p:blipFill>
        <p:spPr bwMode="auto">
          <a:xfrm>
            <a:off x="-142875" y="0"/>
            <a:ext cx="9393238" cy="702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a:spLocks noChangeArrowheads="1"/>
          </p:cNvSpPr>
          <p:nvPr/>
        </p:nvSpPr>
        <p:spPr bwMode="auto">
          <a:xfrm>
            <a:off x="4032250" y="4446588"/>
            <a:ext cx="5580063" cy="1800225"/>
          </a:xfrm>
          <a:prstGeom prst="roundRect">
            <a:avLst>
              <a:gd name="adj" fmla="val 8810"/>
            </a:avLst>
          </a:prstGeom>
          <a:solidFill>
            <a:srgbClr val="31859C"/>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rIns="756000" anchor="ctr"/>
          <a:lstStyle/>
          <a:p>
            <a:pPr algn="r">
              <a:defRPr/>
            </a:pPr>
            <a:r>
              <a:rPr lang="en-AU" sz="3200">
                <a:solidFill>
                  <a:schemeClr val="bg1"/>
                </a:solidFill>
                <a:effectLst/>
                <a:ea typeface="ＭＳ Ｐゴシック" charset="0"/>
                <a:cs typeface="ＭＳ Ｐゴシック" charset="0"/>
              </a:rPr>
              <a:t>Intraoperative Techniques to reduce blood loss</a:t>
            </a:r>
            <a:endParaRPr lang="en-AU" sz="3200">
              <a:solidFill>
                <a:srgbClr val="FFFFFF"/>
              </a:solidFill>
              <a:effectLst>
                <a:outerShdw blurRad="38100" dist="38100" dir="2700000" algn="tl">
                  <a:srgbClr val="000000"/>
                </a:outerShdw>
              </a:effectLst>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2988" y="2565400"/>
            <a:ext cx="7058025" cy="708025"/>
          </a:xfrm>
          <a:prstGeom prst="rect">
            <a:avLst/>
          </a:prstGeom>
          <a:noFill/>
        </p:spPr>
        <p:txBody>
          <a:bodyPr>
            <a:spAutoFit/>
          </a:bodyPr>
          <a:lstStyle/>
          <a:p>
            <a:pPr>
              <a:defRPr/>
            </a:pPr>
            <a:endParaRPr lang="en-AU" dirty="0">
              <a:solidFill>
                <a:srgbClr val="1F497D"/>
              </a:solidFill>
              <a:ea typeface="ＭＳ Ｐゴシック" pitchFamily="-106" charset="-128"/>
            </a:endParaRPr>
          </a:p>
        </p:txBody>
      </p:sp>
      <p:pic>
        <p:nvPicPr>
          <p:cNvPr id="2048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0"/>
            <a:ext cx="82804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1188" y="962025"/>
            <a:ext cx="7962900" cy="617538"/>
          </a:xfrm>
        </p:spPr>
        <p:txBody>
          <a:bodyPr/>
          <a:lstStyle/>
          <a:p>
            <a:r>
              <a:rPr smtClean="0">
                <a:solidFill>
                  <a:srgbClr val="FF0000"/>
                </a:solidFill>
                <a:latin typeface="Arial" charset="0"/>
                <a:ea typeface="ＭＳ Ｐゴシック" pitchFamily="34" charset="-128"/>
                <a:cs typeface="Arial" charset="0"/>
              </a:rPr>
              <a:t>Intra</a:t>
            </a:r>
            <a:r>
              <a:rPr smtClean="0">
                <a:latin typeface="Arial" charset="0"/>
                <a:ea typeface="ＭＳ Ｐゴシック" pitchFamily="34" charset="-128"/>
                <a:cs typeface="Arial" charset="0"/>
              </a:rPr>
              <a:t>operative blood salvage</a:t>
            </a:r>
          </a:p>
        </p:txBody>
      </p:sp>
      <p:pic>
        <p:nvPicPr>
          <p:cNvPr id="21507" name="Picture 5" descr="20061201-Pc-B1-0700"/>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a:xfrm>
            <a:off x="684213" y="2565400"/>
            <a:ext cx="3581400" cy="2435225"/>
          </a:xfrm>
        </p:spPr>
      </p:pic>
      <p:sp>
        <p:nvSpPr>
          <p:cNvPr id="21508" name="Content Placeholder 5"/>
          <p:cNvSpPr>
            <a:spLocks noGrp="1"/>
          </p:cNvSpPr>
          <p:nvPr>
            <p:ph sz="quarter" idx="15"/>
          </p:nvPr>
        </p:nvSpPr>
        <p:spPr>
          <a:xfrm>
            <a:off x="4691063" y="1700213"/>
            <a:ext cx="3883025" cy="4510087"/>
          </a:xfrm>
        </p:spPr>
        <p:txBody>
          <a:bodyPr/>
          <a:lstStyle/>
          <a:p>
            <a:r>
              <a:rPr lang="en-US" sz="2400" smtClean="0">
                <a:latin typeface="Arial" charset="0"/>
                <a:ea typeface="ＭＳ Ｐゴシック" pitchFamily="34" charset="-128"/>
                <a:cs typeface="Arial" charset="0"/>
              </a:rPr>
              <a:t>collection of blood from clean operative field </a:t>
            </a:r>
          </a:p>
          <a:p>
            <a:r>
              <a:rPr lang="en-US" sz="2400" smtClean="0">
                <a:latin typeface="Arial" charset="0"/>
                <a:ea typeface="ＭＳ Ｐゴシック" pitchFamily="34" charset="-128"/>
                <a:cs typeface="Arial" charset="0"/>
              </a:rPr>
              <a:t>automated cell saver device / Sangvia</a:t>
            </a:r>
          </a:p>
          <a:p>
            <a:pPr lvl="1"/>
            <a:r>
              <a:rPr lang="en-US" sz="2400" smtClean="0">
                <a:latin typeface="Arial" charset="0"/>
                <a:cs typeface="Arial" charset="0"/>
              </a:rPr>
              <a:t>suction salvaged</a:t>
            </a:r>
          </a:p>
          <a:p>
            <a:pPr lvl="1"/>
            <a:r>
              <a:rPr lang="en-US" sz="2400" smtClean="0">
                <a:latin typeface="Arial" charset="0"/>
                <a:cs typeface="Arial" charset="0"/>
              </a:rPr>
              <a:t>washed</a:t>
            </a:r>
          </a:p>
          <a:p>
            <a:pPr lvl="1"/>
            <a:r>
              <a:rPr lang="en-US" sz="2400" smtClean="0">
                <a:latin typeface="Arial" charset="0"/>
                <a:cs typeface="Arial" charset="0"/>
              </a:rPr>
              <a:t>concentrated</a:t>
            </a:r>
          </a:p>
          <a:p>
            <a:pPr lvl="1"/>
            <a:r>
              <a:rPr lang="en-US" sz="2400" smtClean="0">
                <a:latin typeface="Arial" charset="0"/>
                <a:cs typeface="Arial" charset="0"/>
              </a:rPr>
              <a:t>resuspended</a:t>
            </a:r>
          </a:p>
          <a:p>
            <a:pPr lvl="1"/>
            <a:r>
              <a:rPr lang="en-US" sz="2400" smtClean="0">
                <a:latin typeface="Arial" charset="0"/>
                <a:cs typeface="Arial" charset="0"/>
              </a:rPr>
              <a:t>Reinfused</a:t>
            </a:r>
          </a:p>
          <a:p>
            <a:pPr lvl="1"/>
            <a:endParaRPr lang="en-US" sz="2400" smtClean="0">
              <a:latin typeface="Arial" charset="0"/>
              <a:cs typeface="Arial" charset="0"/>
            </a:endParaRPr>
          </a:p>
          <a:p>
            <a:pPr lvl="1"/>
            <a:endParaRPr lang="en-US" sz="2400" smtClean="0">
              <a:latin typeface="Arial" charset="0"/>
              <a:cs typeface="Arial" charset="0"/>
            </a:endParaRPr>
          </a:p>
          <a:p>
            <a:endParaRPr lang="en-AU" smtClean="0">
              <a:latin typeface="Arial" charset="0"/>
              <a:ea typeface="ＭＳ Ｐゴシック" pitchFamily="34" charset="-128"/>
              <a:cs typeface="Arial" charset="0"/>
            </a:endParaRPr>
          </a:p>
        </p:txBody>
      </p:sp>
      <p:sp>
        <p:nvSpPr>
          <p:cNvPr id="133126" name="Text Box 6"/>
          <p:cNvSpPr txBox="1">
            <a:spLocks noChangeArrowheads="1"/>
          </p:cNvSpPr>
          <p:nvPr/>
        </p:nvSpPr>
        <p:spPr bwMode="auto">
          <a:xfrm>
            <a:off x="2987675" y="4891088"/>
            <a:ext cx="4032250" cy="461962"/>
          </a:xfrm>
          <a:prstGeom prst="rect">
            <a:avLst/>
          </a:prstGeom>
          <a:noFill/>
          <a:ln w="9525">
            <a:noFill/>
            <a:miter lim="800000"/>
            <a:headEnd/>
            <a:tailEnd/>
          </a:ln>
          <a:effectLst/>
        </p:spPr>
        <p:txBody>
          <a:bodyPr>
            <a:spAutoFit/>
          </a:bodyPr>
          <a:lstStyle/>
          <a:p>
            <a:pPr algn="l">
              <a:spcBef>
                <a:spcPct val="50000"/>
              </a:spcBef>
              <a:defRPr/>
            </a:pPr>
            <a:endParaRPr lang="en-US" sz="2400" dirty="0">
              <a:effectLst/>
              <a:ea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00088" y="962025"/>
            <a:ext cx="7874000" cy="882650"/>
          </a:xfrm>
        </p:spPr>
        <p:txBody>
          <a:bodyPr/>
          <a:lstStyle/>
          <a:p>
            <a:r>
              <a:rPr sz="2300" smtClean="0">
                <a:latin typeface="Arial" charset="0"/>
                <a:ea typeface="ＭＳ Ｐゴシック" pitchFamily="34" charset="-128"/>
                <a:cs typeface="Arial" charset="0"/>
              </a:rPr>
              <a:t>Techniques to minimise surgical blood loss : </a:t>
            </a:r>
            <a:r>
              <a:rPr lang="ja-JP" altLang="en-US" sz="2300" smtClean="0">
                <a:latin typeface="Arial" charset="0"/>
                <a:ea typeface="ＭＳ Ｐゴシック" pitchFamily="34" charset="-128"/>
                <a:cs typeface="Arial" charset="0"/>
              </a:rPr>
              <a:t>“</a:t>
            </a:r>
            <a:r>
              <a:rPr altLang="ja-JP" sz="2300" smtClean="0">
                <a:latin typeface="Arial" charset="0"/>
                <a:ea typeface="ＭＳ Ｐゴシック" pitchFamily="34" charset="-128"/>
                <a:cs typeface="Arial" charset="0"/>
              </a:rPr>
              <a:t>white linen surgery</a:t>
            </a:r>
            <a:r>
              <a:rPr lang="ja-JP" altLang="en-US" sz="2300" smtClean="0">
                <a:latin typeface="Arial" charset="0"/>
                <a:ea typeface="ＭＳ Ｐゴシック" pitchFamily="34" charset="-128"/>
                <a:cs typeface="Arial" charset="0"/>
              </a:rPr>
              <a:t>”</a:t>
            </a:r>
            <a:r>
              <a:rPr altLang="ja-JP" sz="2300" smtClean="0">
                <a:latin typeface="Arial" charset="0"/>
                <a:ea typeface="ＭＳ Ｐゴシック" pitchFamily="34" charset="-128"/>
                <a:cs typeface="Arial" charset="0"/>
              </a:rPr>
              <a:t>                   </a:t>
            </a:r>
            <a:endParaRPr lang="en-AU" sz="2300" smtClean="0">
              <a:latin typeface="Arial" charset="0"/>
              <a:ea typeface="ＭＳ Ｐゴシック" pitchFamily="34" charset="-128"/>
              <a:cs typeface="Arial" charset="0"/>
            </a:endParaRPr>
          </a:p>
        </p:txBody>
      </p:sp>
      <p:sp>
        <p:nvSpPr>
          <p:cNvPr id="22531" name="Content Placeholder 2"/>
          <p:cNvSpPr>
            <a:spLocks noGrp="1"/>
          </p:cNvSpPr>
          <p:nvPr>
            <p:ph sz="quarter" idx="13"/>
          </p:nvPr>
        </p:nvSpPr>
        <p:spPr>
          <a:xfrm>
            <a:off x="700088" y="1722438"/>
            <a:ext cx="7874000" cy="4227512"/>
          </a:xfrm>
        </p:spPr>
        <p:txBody>
          <a:bodyPr/>
          <a:lstStyle/>
          <a:p>
            <a:pPr>
              <a:buFont typeface="Arial" charset="0"/>
              <a:buNone/>
            </a:pPr>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careful planning of actual surgical procedure, taking account of blood conservation</a:t>
            </a:r>
          </a:p>
          <a:p>
            <a:r>
              <a:rPr lang="en-US" smtClean="0">
                <a:latin typeface="Arial" charset="0"/>
                <a:ea typeface="ＭＳ Ｐゴシック" pitchFamily="34" charset="-128"/>
                <a:cs typeface="Arial" charset="0"/>
              </a:rPr>
              <a:t>vascular conserving anatomical operative approaches</a:t>
            </a:r>
            <a:endParaRPr lang="en-AU"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minimally invasive surgery</a:t>
            </a:r>
            <a:endParaRPr lang="en-AU"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limb exsanguination before the application of a tourniquet with Esmarch technique</a:t>
            </a:r>
            <a:endParaRPr lang="en-AU"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use of a surgical tourniquet at correct limb occlusion pressure to enable surgeons to work in a bloodless operative field  (250 mmHg)</a:t>
            </a:r>
            <a:endParaRPr lang="en-AU" smtClean="0">
              <a:latin typeface="Arial" charset="0"/>
              <a:ea typeface="ＭＳ Ｐゴシック" pitchFamily="34" charset="-128"/>
              <a:cs typeface="Arial" charset="0"/>
            </a:endParaRPr>
          </a:p>
          <a:p>
            <a:endParaRPr lang="en-AU" sz="1600" smtClean="0">
              <a:latin typeface="Arial" charset="0"/>
              <a:ea typeface="ＭＳ Ｐゴシック" pitchFamily="34" charset="-128"/>
              <a:cs typeface="Arial" charset="0"/>
            </a:endParaRPr>
          </a:p>
          <a:p>
            <a:pPr>
              <a:buFont typeface="Arial" charset="0"/>
              <a:buNone/>
            </a:pPr>
            <a:endParaRPr lang="en-AU" smtClean="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sz="quarter" idx="13"/>
          </p:nvPr>
        </p:nvSpPr>
        <p:spPr>
          <a:xfrm>
            <a:off x="700088" y="2997200"/>
            <a:ext cx="7874000" cy="3213100"/>
          </a:xfrm>
        </p:spPr>
        <p:txBody>
          <a:bodyPr/>
          <a:lstStyle/>
          <a:p>
            <a:r>
              <a:rPr lang="en-US" smtClean="0">
                <a:latin typeface="Arial" charset="0"/>
                <a:ea typeface="ＭＳ Ｐゴシック" pitchFamily="34" charset="-128"/>
                <a:cs typeface="Arial" charset="0"/>
              </a:rPr>
              <a:t>Electrosurgical diathermy and harmonic scalpel techniques (e.g. argon beam, cavitational ultrasonic surgical aspirator [CUSA])</a:t>
            </a:r>
            <a:endParaRPr lang="en-AU"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Use of topical agents (e.g. thrombin, collagen, fibrin glue, tranexamic acid)</a:t>
            </a:r>
            <a:endParaRPr lang="en-AU" smtClean="0">
              <a:latin typeface="Arial" charset="0"/>
              <a:ea typeface="ＭＳ Ｐゴシック" pitchFamily="34" charset="-128"/>
              <a:cs typeface="Arial" charset="0"/>
            </a:endParaRPr>
          </a:p>
          <a:p>
            <a:pPr>
              <a:buFont typeface="Arial" charset="0"/>
              <a:buNone/>
            </a:pPr>
            <a:r>
              <a:rPr lang="en-AU" smtClean="0">
                <a:latin typeface="Arial" charset="0"/>
                <a:ea typeface="ＭＳ Ｐゴシック" pitchFamily="34" charset="-128"/>
                <a:cs typeface="Arial" charset="0"/>
              </a:rPr>
              <a:t>           </a:t>
            </a:r>
          </a:p>
          <a:p>
            <a:pPr>
              <a:buFont typeface="Arial" charset="0"/>
              <a:buNone/>
            </a:pPr>
            <a:r>
              <a:rPr lang="en-AU" smtClean="0">
                <a:latin typeface="Arial" charset="0"/>
                <a:ea typeface="ＭＳ Ｐゴシック" pitchFamily="34" charset="-128"/>
                <a:cs typeface="Arial" charset="0"/>
              </a:rPr>
              <a:t> </a:t>
            </a:r>
            <a:r>
              <a:rPr lang="en-AU" altLang="en-US" b="1" smtClean="0">
                <a:latin typeface="Arial" charset="0"/>
                <a:ea typeface="ＭＳ Ｐゴシック" pitchFamily="34" charset="-128"/>
                <a:cs typeface="Arial" charset="0"/>
              </a:rPr>
              <a:t>“</a:t>
            </a:r>
            <a:r>
              <a:rPr lang="en-AU" b="1" smtClean="0">
                <a:latin typeface="Arial" charset="0"/>
                <a:ea typeface="ＭＳ Ｐゴシック" pitchFamily="34" charset="-128"/>
                <a:cs typeface="Arial" charset="0"/>
              </a:rPr>
              <a:t>treat every patient as if they were a Jehovah</a:t>
            </a:r>
            <a:r>
              <a:rPr lang="en-AU" altLang="en-US" b="1" smtClean="0">
                <a:latin typeface="Arial" charset="0"/>
                <a:ea typeface="ＭＳ Ｐゴシック" pitchFamily="34" charset="-128"/>
                <a:cs typeface="Arial" charset="0"/>
              </a:rPr>
              <a:t>’</a:t>
            </a:r>
            <a:r>
              <a:rPr lang="en-AU" b="1" smtClean="0">
                <a:latin typeface="Arial" charset="0"/>
                <a:ea typeface="ＭＳ Ｐゴシック" pitchFamily="34" charset="-128"/>
                <a:cs typeface="Arial" charset="0"/>
              </a:rPr>
              <a:t>s Witness</a:t>
            </a:r>
            <a:r>
              <a:rPr lang="en-AU" altLang="en-US" b="1" smtClean="0">
                <a:latin typeface="Arial" charset="0"/>
                <a:ea typeface="ＭＳ Ｐゴシック" pitchFamily="34" charset="-128"/>
                <a:cs typeface="Arial" charset="0"/>
              </a:rPr>
              <a:t>”</a:t>
            </a:r>
            <a:endParaRPr lang="en-AU" smtClean="0">
              <a:latin typeface="Arial" charset="0"/>
              <a:ea typeface="ＭＳ Ｐゴシック" pitchFamily="34" charset="-128"/>
              <a:cs typeface="Arial" charset="0"/>
            </a:endParaRPr>
          </a:p>
        </p:txBody>
      </p:sp>
      <p:pic>
        <p:nvPicPr>
          <p:cNvPr id="235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770063"/>
            <a:ext cx="82804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220788"/>
            <a:ext cx="82804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00088" y="962025"/>
            <a:ext cx="7874000" cy="617538"/>
          </a:xfrm>
        </p:spPr>
        <p:txBody>
          <a:bodyPr/>
          <a:lstStyle/>
          <a:p>
            <a:r>
              <a:rPr lang="en-AU" smtClean="0">
                <a:latin typeface="Arial" charset="0"/>
                <a:ea typeface="ＭＳ Ｐゴシック" pitchFamily="34" charset="-128"/>
                <a:cs typeface="Arial" charset="0"/>
              </a:rPr>
              <a:t>Tranexamic acid (intravenous)</a:t>
            </a:r>
          </a:p>
        </p:txBody>
      </p:sp>
      <p:sp>
        <p:nvSpPr>
          <p:cNvPr id="24579" name="Content Placeholder 2"/>
          <p:cNvSpPr>
            <a:spLocks noGrp="1"/>
          </p:cNvSpPr>
          <p:nvPr>
            <p:ph sz="quarter" idx="13"/>
          </p:nvPr>
        </p:nvSpPr>
        <p:spPr>
          <a:xfrm>
            <a:off x="700088" y="1722438"/>
            <a:ext cx="8120062" cy="4227512"/>
          </a:xfrm>
        </p:spPr>
        <p:txBody>
          <a:bodyPr/>
          <a:lstStyle/>
          <a:p>
            <a:pPr marL="457200" indent="-457200" eaLnBrk="1" hangingPunct="1">
              <a:buFont typeface="Arial" charset="0"/>
              <a:buNone/>
            </a:pPr>
            <a:r>
              <a:rPr lang="en-AU" sz="2600" b="1" smtClean="0">
                <a:solidFill>
                  <a:srgbClr val="2E827E"/>
                </a:solidFill>
                <a:latin typeface="Arial" charset="0"/>
                <a:ea typeface="ＭＳ Ｐゴシック" pitchFamily="34" charset="-128"/>
                <a:cs typeface="Arial" charset="0"/>
              </a:rPr>
              <a:t>Hip Arthroplasty</a:t>
            </a:r>
          </a:p>
          <a:p>
            <a:pPr marL="457200" indent="-457200" eaLnBrk="1" hangingPunct="1">
              <a:spcAft>
                <a:spcPts val="500"/>
              </a:spcAft>
              <a:buFont typeface="Arial" charset="0"/>
              <a:buNone/>
            </a:pPr>
            <a:r>
              <a:rPr lang="en-AU" sz="2200" smtClean="0">
                <a:latin typeface="Arial" charset="0"/>
                <a:ea typeface="ＭＳ Ｐゴシック" pitchFamily="34" charset="-128"/>
                <a:cs typeface="Arial" charset="0"/>
              </a:rPr>
              <a:t>15 mg/kg  at induction  </a:t>
            </a:r>
            <a:br>
              <a:rPr lang="en-AU" sz="2200" smtClean="0">
                <a:latin typeface="Arial" charset="0"/>
                <a:ea typeface="ＭＳ Ｐゴシック" pitchFamily="34" charset="-128"/>
                <a:cs typeface="Arial" charset="0"/>
              </a:rPr>
            </a:br>
            <a:r>
              <a:rPr lang="en-AU" sz="2200" smtClean="0">
                <a:latin typeface="Arial" charset="0"/>
                <a:ea typeface="ＭＳ Ｐゴシック" pitchFamily="34" charset="-128"/>
                <a:cs typeface="Arial" charset="0"/>
              </a:rPr>
              <a:t>(? repeat dose at 8 and 16 hrs postoperatively) </a:t>
            </a:r>
          </a:p>
          <a:p>
            <a:pPr marL="457200" indent="-457200" eaLnBrk="1" hangingPunct="1">
              <a:buFont typeface="Arial" charset="0"/>
              <a:buNone/>
            </a:pPr>
            <a:r>
              <a:rPr lang="en-AU" sz="2600" b="1" smtClean="0">
                <a:solidFill>
                  <a:srgbClr val="0099CC"/>
                </a:solidFill>
                <a:latin typeface="Arial" charset="0"/>
                <a:ea typeface="ＭＳ Ｐゴシック" pitchFamily="34" charset="-128"/>
                <a:cs typeface="Arial" charset="0"/>
              </a:rPr>
              <a:t>Knee Arthroplasty</a:t>
            </a:r>
          </a:p>
          <a:p>
            <a:pPr marL="457200" indent="-457200" eaLnBrk="1" hangingPunct="1">
              <a:spcAft>
                <a:spcPts val="500"/>
              </a:spcAft>
              <a:buFont typeface="Arial" charset="0"/>
              <a:buNone/>
            </a:pPr>
            <a:r>
              <a:rPr lang="en-AU" sz="2200" smtClean="0">
                <a:latin typeface="Arial" charset="0"/>
                <a:ea typeface="ＭＳ Ｐゴシック" pitchFamily="34" charset="-128"/>
                <a:cs typeface="Arial" charset="0"/>
              </a:rPr>
              <a:t>15 mg/kg prior to tourniquet release </a:t>
            </a:r>
            <a:br>
              <a:rPr lang="en-AU" sz="2200" smtClean="0">
                <a:latin typeface="Arial" charset="0"/>
                <a:ea typeface="ＭＳ Ｐゴシック" pitchFamily="34" charset="-128"/>
                <a:cs typeface="Arial" charset="0"/>
              </a:rPr>
            </a:br>
            <a:r>
              <a:rPr lang="en-AU" sz="2200" smtClean="0">
                <a:latin typeface="Arial" charset="0"/>
                <a:ea typeface="ＭＳ Ｐゴシック" pitchFamily="34" charset="-128"/>
                <a:cs typeface="Arial" charset="0"/>
              </a:rPr>
              <a:t>(? repeat dose at 8 and 16 hrs postoperatively)</a:t>
            </a:r>
          </a:p>
          <a:p>
            <a:pPr marL="457200" indent="-457200" eaLnBrk="1" hangingPunct="1">
              <a:buFont typeface="Arial" charset="0"/>
              <a:buNone/>
            </a:pPr>
            <a:r>
              <a:rPr lang="en-AU" sz="2600" b="1" smtClean="0">
                <a:solidFill>
                  <a:srgbClr val="C00000"/>
                </a:solidFill>
                <a:latin typeface="Arial" charset="0"/>
                <a:ea typeface="ＭＳ Ｐゴシック" pitchFamily="34" charset="-128"/>
                <a:cs typeface="Arial" charset="0"/>
              </a:rPr>
              <a:t>Cardiac surgery</a:t>
            </a:r>
          </a:p>
          <a:p>
            <a:pPr marL="457200" indent="-457200" eaLnBrk="1" hangingPunct="1">
              <a:buFont typeface="Arial" charset="0"/>
              <a:buNone/>
            </a:pPr>
            <a:r>
              <a:rPr lang="en-AU" sz="2200" smtClean="0">
                <a:latin typeface="Arial" charset="0"/>
                <a:ea typeface="ＭＳ Ｐゴシック" pitchFamily="34" charset="-128"/>
                <a:cs typeface="Arial" charset="0"/>
              </a:rPr>
              <a:t>15 mg/kg at induction, infusion of 4.5 mg/kg/hr intraoperatively </a:t>
            </a:r>
            <a:br>
              <a:rPr lang="en-AU" sz="2200" smtClean="0">
                <a:latin typeface="Arial" charset="0"/>
                <a:ea typeface="ＭＳ Ｐゴシック" pitchFamily="34" charset="-128"/>
                <a:cs typeface="Arial" charset="0"/>
              </a:rPr>
            </a:br>
            <a:r>
              <a:rPr lang="en-AU" sz="2200" smtClean="0">
                <a:latin typeface="Arial" charset="0"/>
                <a:ea typeface="ＭＳ Ｐゴシック" pitchFamily="34" charset="-128"/>
                <a:cs typeface="Arial" charset="0"/>
              </a:rPr>
              <a:t>(higher doses have been associated with seizures)</a:t>
            </a:r>
            <a:endParaRPr lang="en-AU" sz="1800" smtClean="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58738" y="885825"/>
            <a:ext cx="9288463" cy="6143625"/>
          </a:xfrm>
          <a:prstGeom prst="rect">
            <a:avLst/>
          </a:prstGeom>
          <a:solidFill>
            <a:srgbClr val="31859C"/>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n-AU">
              <a:solidFill>
                <a:schemeClr val="lt1"/>
              </a:solidFill>
              <a:latin typeface="+mn-lt"/>
              <a:ea typeface="+mn-ea"/>
            </a:endParaRPr>
          </a:p>
        </p:txBody>
      </p:sp>
      <p:sp>
        <p:nvSpPr>
          <p:cNvPr id="25603" name="Title 1"/>
          <p:cNvSpPr>
            <a:spLocks noGrp="1"/>
          </p:cNvSpPr>
          <p:nvPr>
            <p:ph type="title"/>
          </p:nvPr>
        </p:nvSpPr>
        <p:spPr>
          <a:xfrm>
            <a:off x="457200" y="2924175"/>
            <a:ext cx="8229600" cy="846138"/>
          </a:xfrm>
        </p:spPr>
        <p:txBody>
          <a:bodyPr/>
          <a:lstStyle/>
          <a:p>
            <a:pPr algn="ctr"/>
            <a:r>
              <a:rPr lang="en-AU" sz="6600" smtClean="0">
                <a:solidFill>
                  <a:schemeClr val="bg1"/>
                </a:solidFill>
                <a:latin typeface="Arial" charset="0"/>
                <a:ea typeface="ＭＳ Ｐゴシック" pitchFamily="34" charset="-128"/>
                <a:cs typeface="Arial" charset="0"/>
              </a:rPr>
              <a:t>Postoperative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a:xfrm>
            <a:off x="700088" y="962025"/>
            <a:ext cx="7874000" cy="1098550"/>
          </a:xfrm>
        </p:spPr>
        <p:txBody>
          <a:bodyPr/>
          <a:lstStyle/>
          <a:p>
            <a:r>
              <a:rPr smtClean="0">
                <a:solidFill>
                  <a:srgbClr val="FF0000"/>
                </a:solidFill>
                <a:latin typeface="Arial" charset="0"/>
                <a:ea typeface="ＭＳ Ｐゴシック" pitchFamily="34" charset="-128"/>
                <a:cs typeface="Arial" charset="0"/>
              </a:rPr>
              <a:t>Post</a:t>
            </a:r>
            <a:r>
              <a:rPr smtClean="0">
                <a:latin typeface="Arial" charset="0"/>
                <a:ea typeface="ＭＳ Ｐゴシック" pitchFamily="34" charset="-128"/>
                <a:cs typeface="Arial" charset="0"/>
              </a:rPr>
              <a:t>operative transfusion decision support</a:t>
            </a:r>
            <a:endParaRPr lang="en-AU" smtClean="0">
              <a:latin typeface="Arial" charset="0"/>
              <a:ea typeface="ＭＳ Ｐゴシック" pitchFamily="34" charset="-128"/>
              <a:cs typeface="Arial" charset="0"/>
            </a:endParaRPr>
          </a:p>
        </p:txBody>
      </p:sp>
      <p:pic>
        <p:nvPicPr>
          <p:cNvPr id="26627" name="Picture 8"/>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a:xfrm>
            <a:off x="3479800" y="3519488"/>
            <a:ext cx="2314575" cy="893762"/>
          </a:xfrm>
        </p:spPr>
      </p:pic>
      <p:sp>
        <p:nvSpPr>
          <p:cNvPr id="5" name="TextBox 4"/>
          <p:cNvSpPr txBox="1"/>
          <p:nvPr/>
        </p:nvSpPr>
        <p:spPr>
          <a:xfrm>
            <a:off x="1042988" y="2565400"/>
            <a:ext cx="7058025" cy="708025"/>
          </a:xfrm>
          <a:prstGeom prst="rect">
            <a:avLst/>
          </a:prstGeom>
          <a:noFill/>
        </p:spPr>
        <p:txBody>
          <a:bodyPr>
            <a:spAutoFit/>
          </a:bodyPr>
          <a:lstStyle/>
          <a:p>
            <a:pPr>
              <a:defRPr/>
            </a:pPr>
            <a:endParaRPr lang="en-AU" dirty="0">
              <a:solidFill>
                <a:srgbClr val="1F497D"/>
              </a:solidFill>
              <a:ea typeface="ＭＳ Ｐゴシック" pitchFamily="-106" charset="-128"/>
            </a:endParaRPr>
          </a:p>
        </p:txBody>
      </p:sp>
      <p:pic>
        <p:nvPicPr>
          <p:cNvPr id="266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565400"/>
            <a:ext cx="82804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395288" y="1268413"/>
            <a:ext cx="84248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2"/>
                </a:solidFill>
                <a:latin typeface="Arial" charset="0"/>
                <a:ea typeface="ＭＳ Ｐゴシック" pitchFamily="34" charset="-128"/>
              </a:defRPr>
            </a:lvl1pPr>
            <a:lvl2pPr marL="742950" indent="-285750" eaLnBrk="0" hangingPunct="0">
              <a:defRPr sz="4000">
                <a:solidFill>
                  <a:schemeClr val="tx2"/>
                </a:solidFill>
                <a:latin typeface="Arial" charset="0"/>
                <a:ea typeface="ＭＳ Ｐゴシック" pitchFamily="34" charset="-128"/>
              </a:defRPr>
            </a:lvl2pPr>
            <a:lvl3pPr marL="1143000" indent="-228600" eaLnBrk="0" hangingPunct="0">
              <a:defRPr sz="4000">
                <a:solidFill>
                  <a:schemeClr val="tx2"/>
                </a:solidFill>
                <a:latin typeface="Arial" charset="0"/>
                <a:ea typeface="ＭＳ Ｐゴシック" pitchFamily="34" charset="-128"/>
              </a:defRPr>
            </a:lvl3pPr>
            <a:lvl4pPr marL="1600200" indent="-228600" eaLnBrk="0" hangingPunct="0">
              <a:defRPr sz="4000">
                <a:solidFill>
                  <a:schemeClr val="tx2"/>
                </a:solidFill>
                <a:latin typeface="Arial" charset="0"/>
                <a:ea typeface="ＭＳ Ｐゴシック" pitchFamily="34" charset="-128"/>
              </a:defRPr>
            </a:lvl4pPr>
            <a:lvl5pPr marL="2057400" indent="-228600" eaLnBrk="0" hangingPunct="0">
              <a:defRPr sz="4000">
                <a:solidFill>
                  <a:schemeClr val="tx2"/>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2"/>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2"/>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2"/>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2"/>
                </a:solidFill>
                <a:latin typeface="Arial" charset="0"/>
                <a:ea typeface="ＭＳ Ｐゴシック" pitchFamily="34" charset="-128"/>
              </a:defRPr>
            </a:lvl9pPr>
          </a:lstStyle>
          <a:p>
            <a:pPr algn="l" eaLnBrk="1" hangingPunct="1">
              <a:buFont typeface="Arial" charset="0"/>
              <a:buNone/>
            </a:pPr>
            <a:endParaRPr lang="en-AU" sz="2800" b="1">
              <a:solidFill>
                <a:schemeClr val="tx1"/>
              </a:solidFill>
              <a:effectLst/>
              <a:cs typeface="Arial" charset="0"/>
            </a:endParaRPr>
          </a:p>
          <a:p>
            <a:pPr algn="l" eaLnBrk="1" hangingPunct="1">
              <a:buFont typeface="Arial" charset="0"/>
              <a:buNone/>
            </a:pPr>
            <a:endParaRPr lang="en-AU" sz="2800" b="1">
              <a:solidFill>
                <a:schemeClr val="tx1"/>
              </a:solidFill>
              <a:effectLst/>
              <a:cs typeface="Arial" charset="0"/>
            </a:endParaRPr>
          </a:p>
          <a:p>
            <a:pPr algn="l" eaLnBrk="1" hangingPunct="1">
              <a:buFont typeface="Arial" charset="0"/>
              <a:buNone/>
            </a:pPr>
            <a:endParaRPr lang="en-AU" sz="2800" b="1">
              <a:solidFill>
                <a:schemeClr val="tx1"/>
              </a:solidFill>
              <a:effectLst/>
              <a:cs typeface="Arial" charset="0"/>
            </a:endParaRPr>
          </a:p>
          <a:p>
            <a:pPr algn="l" eaLnBrk="1" hangingPunct="1"/>
            <a:endParaRPr lang="en-AU" sz="2400" b="1">
              <a:solidFill>
                <a:schemeClr val="tx1"/>
              </a:solidFill>
              <a:effectLst/>
              <a:cs typeface="Arial" charset="0"/>
            </a:endParaRPr>
          </a:p>
        </p:txBody>
      </p:sp>
      <p:sp>
        <p:nvSpPr>
          <p:cNvPr id="27651" name="Title 2"/>
          <p:cNvSpPr>
            <a:spLocks noGrp="1"/>
          </p:cNvSpPr>
          <p:nvPr>
            <p:ph type="title"/>
          </p:nvPr>
        </p:nvSpPr>
        <p:spPr>
          <a:xfrm>
            <a:off x="700088" y="962025"/>
            <a:ext cx="7874000" cy="1184275"/>
          </a:xfrm>
        </p:spPr>
        <p:txBody>
          <a:bodyPr/>
          <a:lstStyle/>
          <a:p>
            <a:r>
              <a:rPr lang="en-AU" smtClean="0">
                <a:latin typeface="Arial" charset="0"/>
                <a:ea typeface="ＭＳ Ｐゴシック" pitchFamily="34" charset="-128"/>
                <a:cs typeface="Arial" charset="0"/>
              </a:rPr>
              <a:t>Educate all clinicians about </a:t>
            </a:r>
            <a:br>
              <a:rPr lang="en-AU" smtClean="0">
                <a:latin typeface="Arial" charset="0"/>
                <a:ea typeface="ＭＳ Ｐゴシック" pitchFamily="34" charset="-128"/>
                <a:cs typeface="Arial" charset="0"/>
              </a:rPr>
            </a:br>
            <a:r>
              <a:rPr lang="en-AU" smtClean="0">
                <a:latin typeface="Arial" charset="0"/>
                <a:ea typeface="ＭＳ Ｐゴシック" pitchFamily="34" charset="-128"/>
                <a:cs typeface="Arial" charset="0"/>
              </a:rPr>
              <a:t>THE THREE PILLARS:</a:t>
            </a:r>
          </a:p>
        </p:txBody>
      </p:sp>
      <p:sp>
        <p:nvSpPr>
          <p:cNvPr id="27652" name="Content Placeholder 3"/>
          <p:cNvSpPr>
            <a:spLocks noGrp="1"/>
          </p:cNvSpPr>
          <p:nvPr>
            <p:ph sz="quarter" idx="13"/>
          </p:nvPr>
        </p:nvSpPr>
        <p:spPr>
          <a:xfrm>
            <a:off x="700088" y="2349500"/>
            <a:ext cx="7874000" cy="3860800"/>
          </a:xfrm>
        </p:spPr>
        <p:txBody>
          <a:bodyPr/>
          <a:lstStyle/>
          <a:p>
            <a:pPr marL="514350" indent="-514350">
              <a:buFont typeface="Arial" charset="0"/>
              <a:buNone/>
            </a:pPr>
            <a:r>
              <a:rPr lang="en-AU" altLang="en-US" b="1" smtClean="0">
                <a:solidFill>
                  <a:srgbClr val="2E827E"/>
                </a:solidFill>
                <a:latin typeface="Arial" charset="0"/>
                <a:ea typeface="ＭＳ Ｐゴシック" pitchFamily="34" charset="-128"/>
                <a:cs typeface="Arial" charset="0"/>
              </a:rPr>
              <a:t>“</a:t>
            </a:r>
            <a:r>
              <a:rPr lang="en-AU" b="1" smtClean="0">
                <a:solidFill>
                  <a:srgbClr val="2E827E"/>
                </a:solidFill>
                <a:latin typeface="Arial" charset="0"/>
                <a:ea typeface="ＭＳ Ｐゴシック" pitchFamily="34" charset="-128"/>
                <a:cs typeface="Arial" charset="0"/>
              </a:rPr>
              <a:t>Optimise</a:t>
            </a:r>
            <a:r>
              <a:rPr lang="en-AU" altLang="en-US" b="1" smtClean="0">
                <a:solidFill>
                  <a:srgbClr val="2E827E"/>
                </a:solidFill>
                <a:latin typeface="Arial" charset="0"/>
                <a:ea typeface="ＭＳ Ｐゴシック" pitchFamily="34" charset="-128"/>
                <a:cs typeface="Arial" charset="0"/>
              </a:rPr>
              <a:t>”</a:t>
            </a:r>
            <a:r>
              <a:rPr lang="en-AU" b="1" smtClean="0">
                <a:solidFill>
                  <a:srgbClr val="2E827E"/>
                </a:solidFill>
                <a:latin typeface="Arial" charset="0"/>
                <a:ea typeface="ＭＳ Ｐゴシック" pitchFamily="34" charset="-128"/>
                <a:cs typeface="Arial" charset="0"/>
              </a:rPr>
              <a:t> </a:t>
            </a:r>
            <a:r>
              <a:rPr lang="en-AU" b="1" smtClean="0">
                <a:solidFill>
                  <a:srgbClr val="FF0000"/>
                </a:solidFill>
                <a:latin typeface="Arial" charset="0"/>
                <a:ea typeface="ＭＳ Ｐゴシック" pitchFamily="34" charset="-128"/>
                <a:cs typeface="Arial" charset="0"/>
              </a:rPr>
              <a:t>pre</a:t>
            </a:r>
            <a:r>
              <a:rPr lang="en-AU" b="1" smtClean="0">
                <a:latin typeface="Arial" charset="0"/>
                <a:ea typeface="ＭＳ Ｐゴシック" pitchFamily="34" charset="-128"/>
                <a:cs typeface="Arial" charset="0"/>
              </a:rPr>
              <a:t>operative red cell mass</a:t>
            </a:r>
          </a:p>
          <a:p>
            <a:pPr marL="514350" indent="-514350">
              <a:buFont typeface="Arial" charset="0"/>
              <a:buNone/>
            </a:pPr>
            <a:endParaRPr lang="en-AU" b="1" smtClean="0">
              <a:latin typeface="Arial" charset="0"/>
              <a:ea typeface="ＭＳ Ｐゴシック" pitchFamily="34" charset="-128"/>
              <a:cs typeface="Arial" charset="0"/>
            </a:endParaRPr>
          </a:p>
          <a:p>
            <a:pPr marL="514350" indent="-514350">
              <a:buFont typeface="Arial" charset="0"/>
              <a:buNone/>
            </a:pPr>
            <a:r>
              <a:rPr lang="en-AU" altLang="en-US" b="1" smtClean="0">
                <a:solidFill>
                  <a:srgbClr val="2E827E"/>
                </a:solidFill>
                <a:latin typeface="Arial" charset="0"/>
                <a:ea typeface="ＭＳ Ｐゴシック" pitchFamily="34" charset="-128"/>
                <a:cs typeface="Arial" charset="0"/>
              </a:rPr>
              <a:t>“</a:t>
            </a:r>
            <a:r>
              <a:rPr lang="en-AU" b="1" smtClean="0">
                <a:solidFill>
                  <a:srgbClr val="2E827E"/>
                </a:solidFill>
                <a:latin typeface="Arial" charset="0"/>
                <a:ea typeface="ＭＳ Ｐゴシック" pitchFamily="34" charset="-128"/>
                <a:cs typeface="Arial" charset="0"/>
              </a:rPr>
              <a:t>Minimise</a:t>
            </a:r>
            <a:r>
              <a:rPr lang="en-AU" altLang="en-US" b="1" smtClean="0">
                <a:solidFill>
                  <a:srgbClr val="2E827E"/>
                </a:solidFill>
                <a:latin typeface="Arial" charset="0"/>
                <a:ea typeface="ＭＳ Ｐゴシック" pitchFamily="34" charset="-128"/>
                <a:cs typeface="Arial" charset="0"/>
              </a:rPr>
              <a:t>”</a:t>
            </a:r>
            <a:r>
              <a:rPr lang="en-AU" b="1" smtClean="0">
                <a:solidFill>
                  <a:srgbClr val="2E827E"/>
                </a:solidFill>
                <a:latin typeface="Arial" charset="0"/>
                <a:ea typeface="ＭＳ Ｐゴシック" pitchFamily="34" charset="-128"/>
                <a:cs typeface="Arial" charset="0"/>
              </a:rPr>
              <a:t> </a:t>
            </a:r>
            <a:r>
              <a:rPr lang="en-AU" b="1" smtClean="0">
                <a:solidFill>
                  <a:srgbClr val="FF0000"/>
                </a:solidFill>
                <a:latin typeface="Arial" charset="0"/>
                <a:ea typeface="ＭＳ Ｐゴシック" pitchFamily="34" charset="-128"/>
                <a:cs typeface="Arial" charset="0"/>
              </a:rPr>
              <a:t>peri</a:t>
            </a:r>
            <a:r>
              <a:rPr lang="en-AU" b="1" smtClean="0">
                <a:latin typeface="Arial" charset="0"/>
                <a:ea typeface="ＭＳ Ｐゴシック" pitchFamily="34" charset="-128"/>
                <a:cs typeface="Arial" charset="0"/>
              </a:rPr>
              <a:t>operative blood loss</a:t>
            </a:r>
          </a:p>
          <a:p>
            <a:pPr marL="514350" indent="-514350">
              <a:buFont typeface="Arial" charset="0"/>
              <a:buNone/>
            </a:pPr>
            <a:endParaRPr lang="en-AU" b="1" smtClean="0">
              <a:latin typeface="Arial" charset="0"/>
              <a:ea typeface="ＭＳ Ｐゴシック" pitchFamily="34" charset="-128"/>
              <a:cs typeface="Arial" charset="0"/>
            </a:endParaRPr>
          </a:p>
          <a:p>
            <a:pPr marL="514350" indent="-514350">
              <a:buFont typeface="Arial" charset="0"/>
              <a:buNone/>
            </a:pPr>
            <a:r>
              <a:rPr lang="en-AU" altLang="en-US" b="1" smtClean="0">
                <a:solidFill>
                  <a:srgbClr val="2E827E"/>
                </a:solidFill>
                <a:latin typeface="Arial" charset="0"/>
                <a:ea typeface="ＭＳ Ｐゴシック" pitchFamily="34" charset="-128"/>
                <a:cs typeface="Arial" charset="0"/>
              </a:rPr>
              <a:t>“</a:t>
            </a:r>
            <a:r>
              <a:rPr lang="en-AU" b="1" smtClean="0">
                <a:solidFill>
                  <a:srgbClr val="2E827E"/>
                </a:solidFill>
                <a:latin typeface="Arial" charset="0"/>
                <a:ea typeface="ＭＳ Ｐゴシック" pitchFamily="34" charset="-128"/>
                <a:cs typeface="Arial" charset="0"/>
              </a:rPr>
              <a:t>Optimise</a:t>
            </a:r>
            <a:r>
              <a:rPr lang="en-AU" altLang="en-US" b="1" smtClean="0">
                <a:solidFill>
                  <a:srgbClr val="2E827E"/>
                </a:solidFill>
                <a:latin typeface="Arial" charset="0"/>
                <a:ea typeface="ＭＳ Ｐゴシック" pitchFamily="34" charset="-128"/>
                <a:cs typeface="Arial" charset="0"/>
              </a:rPr>
              <a:t>”</a:t>
            </a:r>
            <a:r>
              <a:rPr lang="en-AU" altLang="ja-JP" b="1" smtClean="0">
                <a:latin typeface="Arial" charset="0"/>
                <a:ea typeface="ＭＳ Ｐゴシック" pitchFamily="34" charset="-128"/>
                <a:cs typeface="Arial" charset="0"/>
              </a:rPr>
              <a:t> tolerance of </a:t>
            </a:r>
            <a:r>
              <a:rPr lang="en-AU" altLang="ja-JP" b="1" smtClean="0">
                <a:solidFill>
                  <a:srgbClr val="FF0000"/>
                </a:solidFill>
                <a:latin typeface="Arial" charset="0"/>
                <a:ea typeface="ＭＳ Ｐゴシック" pitchFamily="34" charset="-128"/>
                <a:cs typeface="Arial" charset="0"/>
              </a:rPr>
              <a:t>post</a:t>
            </a:r>
            <a:r>
              <a:rPr lang="en-AU" altLang="ja-JP" b="1" smtClean="0">
                <a:latin typeface="Arial" charset="0"/>
                <a:ea typeface="ＭＳ Ｐゴシック" pitchFamily="34" charset="-128"/>
                <a:cs typeface="Arial" charset="0"/>
              </a:rPr>
              <a:t>operative anaemia</a:t>
            </a:r>
            <a:endParaRPr lang="en-AU" smtClean="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txBox="1">
            <a:spLocks/>
          </p:cNvSpPr>
          <p:nvPr/>
        </p:nvSpPr>
        <p:spPr bwMode="auto">
          <a:xfrm>
            <a:off x="457200" y="981075"/>
            <a:ext cx="82296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4000">
                <a:solidFill>
                  <a:schemeClr val="tx2"/>
                </a:solidFill>
                <a:latin typeface="Arial" charset="0"/>
                <a:ea typeface="ＭＳ Ｐゴシック" pitchFamily="34" charset="-128"/>
              </a:defRPr>
            </a:lvl1pPr>
            <a:lvl2pPr marL="742950" indent="-285750" defTabSz="457200" eaLnBrk="0" hangingPunct="0">
              <a:defRPr sz="4000">
                <a:solidFill>
                  <a:schemeClr val="tx2"/>
                </a:solidFill>
                <a:latin typeface="Arial" charset="0"/>
                <a:ea typeface="ＭＳ Ｐゴシック" pitchFamily="34" charset="-128"/>
              </a:defRPr>
            </a:lvl2pPr>
            <a:lvl3pPr marL="1143000" indent="-228600" defTabSz="457200" eaLnBrk="0" hangingPunct="0">
              <a:defRPr sz="4000">
                <a:solidFill>
                  <a:schemeClr val="tx2"/>
                </a:solidFill>
                <a:latin typeface="Arial" charset="0"/>
                <a:ea typeface="ＭＳ Ｐゴシック" pitchFamily="34" charset="-128"/>
              </a:defRPr>
            </a:lvl3pPr>
            <a:lvl4pPr marL="1600200" indent="-228600" defTabSz="457200" eaLnBrk="0" hangingPunct="0">
              <a:defRPr sz="4000">
                <a:solidFill>
                  <a:schemeClr val="tx2"/>
                </a:solidFill>
                <a:latin typeface="Arial" charset="0"/>
                <a:ea typeface="ＭＳ Ｐゴシック" pitchFamily="34" charset="-128"/>
              </a:defRPr>
            </a:lvl4pPr>
            <a:lvl5pPr marL="2057400" indent="-228600" defTabSz="457200" eaLnBrk="0" hangingPunct="0">
              <a:defRPr sz="4000">
                <a:solidFill>
                  <a:schemeClr val="tx2"/>
                </a:solidFill>
                <a:latin typeface="Arial" charset="0"/>
                <a:ea typeface="ＭＳ Ｐゴシック" pitchFamily="34" charset="-128"/>
              </a:defRPr>
            </a:lvl5pPr>
            <a:lvl6pPr marL="2514600" indent="-228600" algn="ctr" defTabSz="457200" eaLnBrk="0" fontAlgn="base" hangingPunct="0">
              <a:spcBef>
                <a:spcPct val="0"/>
              </a:spcBef>
              <a:spcAft>
                <a:spcPct val="0"/>
              </a:spcAft>
              <a:defRPr sz="4000">
                <a:solidFill>
                  <a:schemeClr val="tx2"/>
                </a:solidFill>
                <a:latin typeface="Arial" charset="0"/>
                <a:ea typeface="ＭＳ Ｐゴシック" pitchFamily="34" charset="-128"/>
              </a:defRPr>
            </a:lvl6pPr>
            <a:lvl7pPr marL="2971800" indent="-228600" algn="ctr" defTabSz="457200" eaLnBrk="0" fontAlgn="base" hangingPunct="0">
              <a:spcBef>
                <a:spcPct val="0"/>
              </a:spcBef>
              <a:spcAft>
                <a:spcPct val="0"/>
              </a:spcAft>
              <a:defRPr sz="4000">
                <a:solidFill>
                  <a:schemeClr val="tx2"/>
                </a:solidFill>
                <a:latin typeface="Arial" charset="0"/>
                <a:ea typeface="ＭＳ Ｐゴシック" pitchFamily="34" charset="-128"/>
              </a:defRPr>
            </a:lvl7pPr>
            <a:lvl8pPr marL="3429000" indent="-228600" algn="ctr" defTabSz="457200" eaLnBrk="0" fontAlgn="base" hangingPunct="0">
              <a:spcBef>
                <a:spcPct val="0"/>
              </a:spcBef>
              <a:spcAft>
                <a:spcPct val="0"/>
              </a:spcAft>
              <a:defRPr sz="4000">
                <a:solidFill>
                  <a:schemeClr val="tx2"/>
                </a:solidFill>
                <a:latin typeface="Arial" charset="0"/>
                <a:ea typeface="ＭＳ Ｐゴシック" pitchFamily="34" charset="-128"/>
              </a:defRPr>
            </a:lvl8pPr>
            <a:lvl9pPr marL="3886200" indent="-228600" algn="ctr" defTabSz="457200" eaLnBrk="0" fontAlgn="base" hangingPunct="0">
              <a:spcBef>
                <a:spcPct val="0"/>
              </a:spcBef>
              <a:spcAft>
                <a:spcPct val="0"/>
              </a:spcAft>
              <a:defRPr sz="4000">
                <a:solidFill>
                  <a:schemeClr val="tx2"/>
                </a:solidFill>
                <a:latin typeface="Arial" charset="0"/>
                <a:ea typeface="ＭＳ Ｐゴシック" pitchFamily="34" charset="-128"/>
              </a:defRPr>
            </a:lvl9pPr>
          </a:lstStyle>
          <a:p>
            <a:pPr>
              <a:spcBef>
                <a:spcPct val="20000"/>
              </a:spcBef>
              <a:buFont typeface="Arial" charset="0"/>
              <a:buChar char="•"/>
            </a:pPr>
            <a:endParaRPr lang="en-AU" sz="3200" b="1">
              <a:solidFill>
                <a:schemeClr val="tx1"/>
              </a:solidFill>
              <a:effectLst/>
              <a:latin typeface="Calibri" pitchFamily="34" charset="0"/>
            </a:endParaRPr>
          </a:p>
          <a:p>
            <a:pPr>
              <a:spcBef>
                <a:spcPct val="20000"/>
              </a:spcBef>
              <a:buFont typeface="Arial" charset="0"/>
              <a:buNone/>
            </a:pPr>
            <a:endParaRPr lang="en-AU" sz="3200" b="1">
              <a:solidFill>
                <a:schemeClr val="tx1"/>
              </a:solidFill>
              <a:effectLst/>
              <a:latin typeface="Calibri" pitchFamily="34" charset="0"/>
            </a:endParaRPr>
          </a:p>
          <a:p>
            <a:pPr>
              <a:spcBef>
                <a:spcPct val="20000"/>
              </a:spcBef>
              <a:buFont typeface="Arial" charset="0"/>
              <a:buNone/>
            </a:pPr>
            <a:endParaRPr lang="en-AU" sz="3200" b="1">
              <a:solidFill>
                <a:schemeClr val="tx1"/>
              </a:solidFill>
              <a:effectLst/>
              <a:latin typeface="Calibri" pitchFamily="34" charset="0"/>
            </a:endParaRPr>
          </a:p>
          <a:p>
            <a:pPr>
              <a:spcBef>
                <a:spcPct val="20000"/>
              </a:spcBef>
              <a:buFont typeface="Arial" charset="0"/>
              <a:buNone/>
            </a:pPr>
            <a:endParaRPr lang="en-AU" sz="3200" b="1">
              <a:solidFill>
                <a:schemeClr val="tx1"/>
              </a:solidFill>
              <a:effectLst/>
              <a:latin typeface="Calibri" pitchFamily="34" charset="0"/>
            </a:endParaRPr>
          </a:p>
          <a:p>
            <a:pPr>
              <a:spcBef>
                <a:spcPct val="20000"/>
              </a:spcBef>
              <a:buFont typeface="Arial" charset="0"/>
              <a:buNone/>
            </a:pPr>
            <a:r>
              <a:rPr lang="en-AU" sz="3200" b="1">
                <a:solidFill>
                  <a:schemeClr val="tx1"/>
                </a:solidFill>
                <a:effectLst/>
                <a:latin typeface="Calibri" pitchFamily="34" charset="0"/>
              </a:rPr>
              <a:t>  </a:t>
            </a:r>
          </a:p>
          <a:p>
            <a:pPr algn="l">
              <a:spcBef>
                <a:spcPct val="20000"/>
              </a:spcBef>
              <a:buFont typeface="Arial" charset="0"/>
              <a:buNone/>
            </a:pPr>
            <a:endParaRPr lang="en-AU" sz="3200" b="1">
              <a:solidFill>
                <a:schemeClr val="tx1"/>
              </a:solidFill>
              <a:effectLst/>
              <a:latin typeface="Calibri" pitchFamily="34" charset="0"/>
            </a:endParaRPr>
          </a:p>
          <a:p>
            <a:pPr algn="l">
              <a:spcBef>
                <a:spcPct val="20000"/>
              </a:spcBef>
              <a:buFont typeface="Arial" charset="0"/>
              <a:buNone/>
            </a:pPr>
            <a:endParaRPr lang="en-AU" sz="3200">
              <a:solidFill>
                <a:schemeClr val="tx1"/>
              </a:solidFill>
              <a:effectLst/>
              <a:latin typeface="Calibri" pitchFamily="34" charset="0"/>
            </a:endParaRPr>
          </a:p>
        </p:txBody>
      </p:sp>
      <p:sp>
        <p:nvSpPr>
          <p:cNvPr id="10243" name="Title 4"/>
          <p:cNvSpPr>
            <a:spLocks noGrp="1"/>
          </p:cNvSpPr>
          <p:nvPr>
            <p:ph type="title"/>
          </p:nvPr>
        </p:nvSpPr>
        <p:spPr>
          <a:xfrm>
            <a:off x="700088" y="962025"/>
            <a:ext cx="7874000" cy="617538"/>
          </a:xfrm>
        </p:spPr>
        <p:txBody>
          <a:bodyPr/>
          <a:lstStyle/>
          <a:p>
            <a:r>
              <a:rPr lang="en-AU" altLang="en-US" smtClean="0">
                <a:latin typeface="Arial" charset="0"/>
                <a:ea typeface="ＭＳ Ｐゴシック" pitchFamily="34" charset="-128"/>
                <a:cs typeface="Arial" charset="0"/>
              </a:rPr>
              <a:t>“</a:t>
            </a:r>
            <a:r>
              <a:rPr lang="en-AU" smtClean="0">
                <a:latin typeface="Arial" charset="0"/>
                <a:ea typeface="ＭＳ Ｐゴシック" pitchFamily="34" charset="-128"/>
                <a:cs typeface="Arial" charset="0"/>
              </a:rPr>
              <a:t>I am an orthopaedic surgeon</a:t>
            </a:r>
            <a:r>
              <a:rPr lang="en-AU" altLang="en-US" smtClean="0">
                <a:latin typeface="Arial" charset="0"/>
                <a:ea typeface="ＭＳ Ｐゴシック" pitchFamily="34" charset="-128"/>
                <a:cs typeface="Arial" charset="0"/>
              </a:rPr>
              <a:t>”</a:t>
            </a:r>
            <a:endParaRPr lang="en-AU" smtClean="0">
              <a:latin typeface="Arial" charset="0"/>
              <a:ea typeface="ＭＳ Ｐゴシック" pitchFamily="34" charset="-128"/>
              <a:cs typeface="Arial" charset="0"/>
            </a:endParaRPr>
          </a:p>
        </p:txBody>
      </p:sp>
      <p:sp>
        <p:nvSpPr>
          <p:cNvPr id="10244" name="Content Placeholder 6"/>
          <p:cNvSpPr>
            <a:spLocks noGrp="1"/>
          </p:cNvSpPr>
          <p:nvPr>
            <p:ph sz="quarter" idx="13"/>
          </p:nvPr>
        </p:nvSpPr>
        <p:spPr>
          <a:xfrm>
            <a:off x="700088" y="1722438"/>
            <a:ext cx="7874000" cy="4227512"/>
          </a:xfrm>
        </p:spPr>
        <p:txBody>
          <a:bodyPr/>
          <a:lstStyle/>
          <a:p>
            <a:pPr>
              <a:lnSpc>
                <a:spcPct val="70000"/>
              </a:lnSpc>
            </a:pPr>
            <a:r>
              <a:rPr lang="en-AU" sz="2200" smtClean="0">
                <a:latin typeface="Arial" charset="0"/>
                <a:ea typeface="ＭＳ Ｐゴシック" pitchFamily="34" charset="-128"/>
                <a:cs typeface="Arial" charset="0"/>
              </a:rPr>
              <a:t>My patient</a:t>
            </a:r>
            <a:r>
              <a:rPr lang="en-AU" altLang="en-US" sz="2200" smtClean="0">
                <a:latin typeface="Arial" charset="0"/>
                <a:ea typeface="ＭＳ Ｐゴシック" pitchFamily="34" charset="-128"/>
                <a:cs typeface="Arial" charset="0"/>
              </a:rPr>
              <a:t>’</a:t>
            </a:r>
            <a:r>
              <a:rPr lang="en-AU" sz="2200" smtClean="0">
                <a:latin typeface="Arial" charset="0"/>
                <a:ea typeface="ＭＳ Ｐゴシック" pitchFamily="34" charset="-128"/>
                <a:cs typeface="Arial" charset="0"/>
              </a:rPr>
              <a:t>s name is Ruby </a:t>
            </a:r>
          </a:p>
          <a:p>
            <a:pPr>
              <a:lnSpc>
                <a:spcPct val="70000"/>
              </a:lnSpc>
            </a:pPr>
            <a:r>
              <a:rPr lang="en-AU" sz="2200" smtClean="0">
                <a:latin typeface="Arial" charset="0"/>
                <a:ea typeface="ＭＳ Ｐゴシック" pitchFamily="34" charset="-128"/>
                <a:cs typeface="Arial" charset="0"/>
              </a:rPr>
              <a:t>She is 73, is in a lot of pain and needs a new hip joint</a:t>
            </a:r>
          </a:p>
          <a:p>
            <a:pPr>
              <a:lnSpc>
                <a:spcPct val="70000"/>
              </a:lnSpc>
            </a:pPr>
            <a:r>
              <a:rPr lang="en-AU" sz="2200" smtClean="0">
                <a:latin typeface="Arial" charset="0"/>
                <a:ea typeface="ＭＳ Ｐゴシック" pitchFamily="34" charset="-128"/>
                <a:cs typeface="Arial" charset="0"/>
              </a:rPr>
              <a:t>She has diabetes and high blood pressure</a:t>
            </a:r>
          </a:p>
          <a:p>
            <a:pPr>
              <a:lnSpc>
                <a:spcPct val="70000"/>
              </a:lnSpc>
            </a:pPr>
            <a:r>
              <a:rPr lang="en-AU" sz="2200" smtClean="0">
                <a:latin typeface="Arial" charset="0"/>
                <a:ea typeface="ＭＳ Ｐゴシック" pitchFamily="34" charset="-128"/>
                <a:cs typeface="Arial" charset="0"/>
              </a:rPr>
              <a:t>I</a:t>
            </a:r>
            <a:r>
              <a:rPr lang="en-AU" altLang="en-US" sz="2200" smtClean="0">
                <a:latin typeface="Arial" charset="0"/>
                <a:ea typeface="ＭＳ Ｐゴシック" pitchFamily="34" charset="-128"/>
                <a:cs typeface="Arial" charset="0"/>
              </a:rPr>
              <a:t>’</a:t>
            </a:r>
            <a:r>
              <a:rPr lang="en-AU" sz="2200" smtClean="0">
                <a:latin typeface="Arial" charset="0"/>
                <a:ea typeface="ＭＳ Ｐゴシック" pitchFamily="34" charset="-128"/>
                <a:cs typeface="Arial" charset="0"/>
              </a:rPr>
              <a:t>ve told her about the surgery</a:t>
            </a:r>
          </a:p>
          <a:p>
            <a:pPr>
              <a:lnSpc>
                <a:spcPct val="70000"/>
              </a:lnSpc>
            </a:pPr>
            <a:r>
              <a:rPr lang="en-AU" sz="2200" smtClean="0">
                <a:latin typeface="Arial" charset="0"/>
                <a:ea typeface="ＭＳ Ｐゴシック" pitchFamily="34" charset="-128"/>
                <a:cs typeface="Arial" charset="0"/>
              </a:rPr>
              <a:t>She asked </a:t>
            </a:r>
            <a:r>
              <a:rPr lang="en-AU" altLang="en-US" sz="2200" smtClean="0">
                <a:latin typeface="Arial" charset="0"/>
                <a:ea typeface="ＭＳ Ｐゴシック" pitchFamily="34" charset="-128"/>
                <a:cs typeface="Arial" charset="0"/>
              </a:rPr>
              <a:t>“</a:t>
            </a:r>
            <a:r>
              <a:rPr lang="en-AU" sz="2200" smtClean="0">
                <a:latin typeface="Arial" charset="0"/>
                <a:ea typeface="ＭＳ Ｐゴシック" pitchFamily="34" charset="-128"/>
                <a:cs typeface="Arial" charset="0"/>
              </a:rPr>
              <a:t>Will I need a blood transfusion?</a:t>
            </a:r>
            <a:r>
              <a:rPr lang="en-AU" altLang="en-US" sz="2200" smtClean="0">
                <a:latin typeface="Arial" charset="0"/>
                <a:ea typeface="ＭＳ Ｐゴシック" pitchFamily="34" charset="-128"/>
                <a:cs typeface="Arial" charset="0"/>
              </a:rPr>
              <a:t>”</a:t>
            </a:r>
            <a:endParaRPr lang="en-AU" sz="2200" smtClean="0">
              <a:latin typeface="Arial" charset="0"/>
              <a:ea typeface="ＭＳ Ｐゴシック" pitchFamily="34" charset="-128"/>
              <a:cs typeface="Arial" charset="0"/>
            </a:endParaRPr>
          </a:p>
          <a:p>
            <a:pPr>
              <a:lnSpc>
                <a:spcPct val="70000"/>
              </a:lnSpc>
            </a:pPr>
            <a:r>
              <a:rPr lang="en-AU" sz="2200" smtClean="0">
                <a:latin typeface="Arial" charset="0"/>
                <a:ea typeface="ＭＳ Ｐゴシック" pitchFamily="34" charset="-128"/>
                <a:cs typeface="Arial" charset="0"/>
              </a:rPr>
              <a:t>I said </a:t>
            </a:r>
            <a:r>
              <a:rPr lang="en-AU" altLang="en-US" sz="2200" smtClean="0">
                <a:latin typeface="Arial" charset="0"/>
                <a:ea typeface="ＭＳ Ｐゴシック" pitchFamily="34" charset="-128"/>
                <a:cs typeface="Arial" charset="0"/>
              </a:rPr>
              <a:t>“</a:t>
            </a:r>
            <a:r>
              <a:rPr lang="en-AU" sz="2200" smtClean="0">
                <a:latin typeface="Arial" charset="0"/>
                <a:ea typeface="ＭＳ Ｐゴシック" pitchFamily="34" charset="-128"/>
                <a:cs typeface="Arial" charset="0"/>
              </a:rPr>
              <a:t>I</a:t>
            </a:r>
            <a:r>
              <a:rPr lang="en-AU" altLang="en-US" sz="2200" smtClean="0">
                <a:latin typeface="Arial" charset="0"/>
                <a:ea typeface="ＭＳ Ｐゴシック" pitchFamily="34" charset="-128"/>
                <a:cs typeface="Arial" charset="0"/>
              </a:rPr>
              <a:t>’</a:t>
            </a:r>
            <a:r>
              <a:rPr lang="en-AU" sz="2200" smtClean="0">
                <a:latin typeface="Arial" charset="0"/>
                <a:ea typeface="ＭＳ Ｐゴシック" pitchFamily="34" charset="-128"/>
                <a:cs typeface="Arial" charset="0"/>
              </a:rPr>
              <a:t>m glad you asked that</a:t>
            </a:r>
            <a:r>
              <a:rPr lang="en-AU" altLang="en-US" sz="2200" smtClean="0">
                <a:latin typeface="Arial" charset="0"/>
                <a:ea typeface="ＭＳ Ｐゴシック" pitchFamily="34" charset="-128"/>
                <a:cs typeface="Arial" charset="0"/>
              </a:rPr>
              <a:t>”</a:t>
            </a:r>
            <a:endParaRPr lang="en-AU" sz="2200" smtClean="0">
              <a:latin typeface="Arial" charset="0"/>
              <a:ea typeface="ＭＳ Ｐゴシック" pitchFamily="34" charset="-128"/>
              <a:cs typeface="Arial" charset="0"/>
            </a:endParaRPr>
          </a:p>
          <a:p>
            <a:pPr>
              <a:lnSpc>
                <a:spcPct val="70000"/>
              </a:lnSpc>
              <a:buFont typeface="Arial" charset="0"/>
              <a:buNone/>
            </a:pPr>
            <a:endParaRPr lang="en-AU" sz="2200" smtClean="0">
              <a:latin typeface="Arial" charset="0"/>
              <a:ea typeface="ＭＳ Ｐゴシック" pitchFamily="34" charset="-128"/>
              <a:cs typeface="Arial" charset="0"/>
            </a:endParaRPr>
          </a:p>
          <a:p>
            <a:pPr algn="ctr">
              <a:lnSpc>
                <a:spcPct val="70000"/>
              </a:lnSpc>
              <a:buFont typeface="Arial" charset="0"/>
              <a:buNone/>
            </a:pPr>
            <a:r>
              <a:rPr lang="en-AU" altLang="en-US" sz="2200" smtClean="0">
                <a:latin typeface="Arial" charset="0"/>
                <a:ea typeface="ＭＳ Ｐゴシック" pitchFamily="34" charset="-128"/>
                <a:cs typeface="Arial" charset="0"/>
              </a:rPr>
              <a:t>“</a:t>
            </a:r>
            <a:r>
              <a:rPr lang="en-AU" sz="2200" smtClean="0">
                <a:latin typeface="Arial" charset="0"/>
                <a:ea typeface="ＭＳ Ｐゴシック" pitchFamily="34" charset="-128"/>
                <a:cs typeface="Arial" charset="0"/>
              </a:rPr>
              <a:t>Here is the story about how we will look after you to give you the best care and it</a:t>
            </a:r>
            <a:r>
              <a:rPr lang="en-AU" altLang="en-US" sz="2200" smtClean="0">
                <a:latin typeface="Arial" charset="0"/>
                <a:ea typeface="ＭＳ Ｐゴシック" pitchFamily="34" charset="-128"/>
                <a:cs typeface="Arial" charset="0"/>
              </a:rPr>
              <a:t>’</a:t>
            </a:r>
            <a:r>
              <a:rPr lang="en-AU" sz="2200" smtClean="0">
                <a:latin typeface="Arial" charset="0"/>
                <a:ea typeface="ＭＳ Ｐゴシック" pitchFamily="34" charset="-128"/>
                <a:cs typeface="Arial" charset="0"/>
              </a:rPr>
              <a:t>s called</a:t>
            </a:r>
          </a:p>
          <a:p>
            <a:pPr algn="ctr">
              <a:lnSpc>
                <a:spcPct val="70000"/>
              </a:lnSpc>
              <a:buFont typeface="Arial" charset="0"/>
              <a:buNone/>
            </a:pPr>
            <a:r>
              <a:rPr lang="en-AU" sz="2200" smtClean="0">
                <a:latin typeface="Arial" charset="0"/>
                <a:ea typeface="ＭＳ Ｐゴシック" pitchFamily="34" charset="-128"/>
                <a:cs typeface="Arial" charset="0"/>
              </a:rPr>
              <a:t> </a:t>
            </a:r>
            <a:r>
              <a:rPr lang="en-AU" sz="2200" smtClean="0">
                <a:solidFill>
                  <a:srgbClr val="FF0000"/>
                </a:solidFill>
                <a:latin typeface="Arial" charset="0"/>
                <a:ea typeface="ＭＳ Ｐゴシック" pitchFamily="34" charset="-128"/>
                <a:cs typeface="Arial" charset="0"/>
              </a:rPr>
              <a:t>Perioperative Patient Blood Management</a:t>
            </a:r>
            <a:r>
              <a:rPr lang="en-AU" altLang="en-US" sz="2200" smtClean="0">
                <a:latin typeface="Arial" charset="0"/>
                <a:ea typeface="ＭＳ Ｐゴシック" pitchFamily="34" charset="-128"/>
                <a:cs typeface="Arial" charset="0"/>
              </a:rPr>
              <a:t>”</a:t>
            </a:r>
            <a:endParaRPr lang="en-AU" sz="2200" smtClean="0">
              <a:latin typeface="Arial" charset="0"/>
              <a:ea typeface="ＭＳ Ｐゴシック" pitchFamily="34" charset="-128"/>
              <a:cs typeface="Arial" charset="0"/>
            </a:endParaRPr>
          </a:p>
          <a:p>
            <a:pPr algn="ctr">
              <a:lnSpc>
                <a:spcPct val="70000"/>
              </a:lnSpc>
              <a:buFont typeface="Arial" charset="0"/>
              <a:buNone/>
            </a:pPr>
            <a:endParaRPr lang="en-AU" sz="2200" smtClean="0">
              <a:latin typeface="Arial" charset="0"/>
              <a:ea typeface="ＭＳ Ｐゴシック" pitchFamily="34" charset="-128"/>
              <a:cs typeface="Arial" charset="0"/>
            </a:endParaRPr>
          </a:p>
          <a:p>
            <a:pPr algn="ctr">
              <a:lnSpc>
                <a:spcPct val="70000"/>
              </a:lnSpc>
              <a:buFont typeface="Arial" charset="0"/>
              <a:buNone/>
            </a:pPr>
            <a:r>
              <a:rPr lang="en-AU" sz="2200" smtClean="0">
                <a:latin typeface="Arial" charset="0"/>
                <a:ea typeface="ＭＳ Ｐゴシック" pitchFamily="34" charset="-128"/>
                <a:cs typeface="Arial" charset="0"/>
              </a:rPr>
              <a:t>…….The Waiting List becomes the</a:t>
            </a:r>
          </a:p>
          <a:p>
            <a:pPr algn="ctr">
              <a:lnSpc>
                <a:spcPct val="70000"/>
              </a:lnSpc>
              <a:buFont typeface="Arial" charset="0"/>
              <a:buNone/>
            </a:pPr>
            <a:r>
              <a:rPr lang="en-AU" sz="2200" smtClean="0">
                <a:latin typeface="Arial" charset="0"/>
                <a:ea typeface="ＭＳ Ｐゴシック" pitchFamily="34" charset="-128"/>
                <a:cs typeface="Arial" charset="0"/>
              </a:rPr>
              <a:t> Preoperative Preparation Period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email1"/>
          <p:cNvPicPr>
            <a:picLocks noChangeAspect="1" noChangeArrowheads="1"/>
          </p:cNvPicPr>
          <p:nvPr/>
        </p:nvPicPr>
        <p:blipFill>
          <a:blip r:embed="rId3">
            <a:lum contrast="20000"/>
            <a:extLst>
              <a:ext uri="{28A0092B-C50C-407E-A947-70E740481C1C}">
                <a14:useLocalDpi xmlns:a14="http://schemas.microsoft.com/office/drawing/2010/main" val="0"/>
              </a:ext>
            </a:extLst>
          </a:blip>
          <a:srcRect l="4843" r="11633"/>
          <a:stretch>
            <a:fillRect/>
          </a:stretch>
        </p:blipFill>
        <p:spPr bwMode="auto">
          <a:xfrm>
            <a:off x="0" y="-57150"/>
            <a:ext cx="9321800" cy="703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a:xfrm>
            <a:off x="5364163" y="260350"/>
            <a:ext cx="3311525" cy="846138"/>
          </a:xfrm>
        </p:spPr>
        <p:txBody>
          <a:bodyPr/>
          <a:lstStyle/>
          <a:p>
            <a:pPr algn="r" eaLnBrk="1" hangingPunct="1"/>
            <a:r>
              <a:rPr sz="4200" smtClean="0">
                <a:solidFill>
                  <a:schemeClr val="bg1"/>
                </a:solidFill>
                <a:latin typeface="Arial" charset="0"/>
                <a:ea typeface="ＭＳ Ｐゴシック" pitchFamily="34" charset="-128"/>
                <a:cs typeface="Arial" charset="0"/>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700088" y="962025"/>
            <a:ext cx="7874000" cy="1603375"/>
          </a:xfrm>
        </p:spPr>
        <p:txBody>
          <a:bodyPr/>
          <a:lstStyle/>
          <a:p>
            <a:r>
              <a:rPr smtClean="0">
                <a:latin typeface="Arial" charset="0"/>
                <a:ea typeface="ＭＳ Ｐゴシック" pitchFamily="34" charset="-128"/>
                <a:cs typeface="Arial" charset="0"/>
              </a:rPr>
              <a:t>Patient Blood Management (PBM) Program</a:t>
            </a:r>
            <a:br>
              <a:rPr smtClean="0">
                <a:latin typeface="Arial" charset="0"/>
                <a:ea typeface="ＭＳ Ｐゴシック" pitchFamily="34" charset="-128"/>
                <a:cs typeface="Arial" charset="0"/>
              </a:rPr>
            </a:br>
            <a:endParaRPr lang="en-AU" smtClean="0">
              <a:latin typeface="Arial" charset="0"/>
              <a:ea typeface="ＭＳ Ｐゴシック" pitchFamily="34" charset="-128"/>
              <a:cs typeface="Arial" charset="0"/>
            </a:endParaRPr>
          </a:p>
        </p:txBody>
      </p:sp>
      <p:pic>
        <p:nvPicPr>
          <p:cNvPr id="11267" name="Picture 8"/>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a:xfrm>
            <a:off x="3479800" y="3519488"/>
            <a:ext cx="2314575" cy="893762"/>
          </a:xfrm>
        </p:spPr>
      </p:pic>
      <p:sp>
        <p:nvSpPr>
          <p:cNvPr id="11268" name="Rectangle 4"/>
          <p:cNvSpPr>
            <a:spLocks noChangeArrowheads="1"/>
          </p:cNvSpPr>
          <p:nvPr/>
        </p:nvSpPr>
        <p:spPr bwMode="auto">
          <a:xfrm>
            <a:off x="935038" y="1628775"/>
            <a:ext cx="6823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3200">
              <a:solidFill>
                <a:schemeClr val="tx1"/>
              </a:solidFill>
              <a:effectLst/>
            </a:endParaRPr>
          </a:p>
        </p:txBody>
      </p:sp>
      <p:pic>
        <p:nvPicPr>
          <p:cNvPr id="1126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2565400"/>
            <a:ext cx="82804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935038" y="1628775"/>
            <a:ext cx="6823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3200">
              <a:solidFill>
                <a:schemeClr val="tx1"/>
              </a:solidFill>
              <a:effectLst/>
            </a:endParaRPr>
          </a:p>
        </p:txBody>
      </p:sp>
      <p:sp>
        <p:nvSpPr>
          <p:cNvPr id="12291" name="Title 4"/>
          <p:cNvSpPr>
            <a:spLocks noGrp="1"/>
          </p:cNvSpPr>
          <p:nvPr>
            <p:ph type="title"/>
          </p:nvPr>
        </p:nvSpPr>
        <p:spPr>
          <a:xfrm>
            <a:off x="700088" y="962025"/>
            <a:ext cx="7874000" cy="617538"/>
          </a:xfrm>
        </p:spPr>
        <p:txBody>
          <a:bodyPr/>
          <a:lstStyle/>
          <a:p>
            <a:r>
              <a:rPr smtClean="0">
                <a:latin typeface="Arial" charset="0"/>
                <a:ea typeface="ＭＳ Ｐゴシック" pitchFamily="34" charset="-128"/>
                <a:cs typeface="Arial" charset="0"/>
              </a:rPr>
              <a:t>Implementation of a PBM Program</a:t>
            </a:r>
            <a:endParaRPr lang="en-AU" smtClean="0">
              <a:latin typeface="Arial" charset="0"/>
              <a:ea typeface="ＭＳ Ｐゴシック" pitchFamily="34" charset="-128"/>
              <a:cs typeface="Arial" charset="0"/>
            </a:endParaRPr>
          </a:p>
        </p:txBody>
      </p:sp>
      <p:sp>
        <p:nvSpPr>
          <p:cNvPr id="12292" name="Content Placeholder 5"/>
          <p:cNvSpPr>
            <a:spLocks noGrp="1"/>
          </p:cNvSpPr>
          <p:nvPr>
            <p:ph sz="quarter" idx="13"/>
          </p:nvPr>
        </p:nvSpPr>
        <p:spPr>
          <a:xfrm>
            <a:off x="700088" y="1722438"/>
            <a:ext cx="7874000" cy="4227512"/>
          </a:xfrm>
        </p:spPr>
        <p:txBody>
          <a:bodyPr/>
          <a:lstStyle/>
          <a:p>
            <a:r>
              <a:rPr lang="en-AU" smtClean="0">
                <a:latin typeface="Arial" charset="0"/>
                <a:ea typeface="ＭＳ Ｐゴシック" pitchFamily="34" charset="-128"/>
                <a:cs typeface="Arial" charset="0"/>
              </a:rPr>
              <a:t>Develop a </a:t>
            </a:r>
            <a:r>
              <a:rPr lang="en-AU" i="1" smtClean="0">
                <a:solidFill>
                  <a:srgbClr val="FF0000"/>
                </a:solidFill>
                <a:latin typeface="Arial" charset="0"/>
                <a:ea typeface="ＭＳ Ｐゴシック" pitchFamily="34" charset="-128"/>
                <a:cs typeface="Arial" charset="0"/>
              </a:rPr>
              <a:t>collaborative multidisciplinary</a:t>
            </a:r>
            <a:r>
              <a:rPr lang="en-AU" b="1" i="1" smtClean="0">
                <a:solidFill>
                  <a:srgbClr val="FF0000"/>
                </a:solidFill>
                <a:latin typeface="Arial" charset="0"/>
                <a:ea typeface="ＭＳ Ｐゴシック" pitchFamily="34" charset="-128"/>
                <a:cs typeface="Arial" charset="0"/>
              </a:rPr>
              <a:t> </a:t>
            </a:r>
            <a:r>
              <a:rPr lang="en-AU" smtClean="0">
                <a:latin typeface="Arial" charset="0"/>
                <a:ea typeface="ＭＳ Ｐゴシック" pitchFamily="34" charset="-128"/>
                <a:cs typeface="Arial" charset="0"/>
              </a:rPr>
              <a:t>program</a:t>
            </a:r>
          </a:p>
          <a:p>
            <a:r>
              <a:rPr lang="en-AU" smtClean="0">
                <a:latin typeface="Arial" charset="0"/>
                <a:ea typeface="ＭＳ Ｐゴシック" pitchFamily="34" charset="-128"/>
                <a:cs typeface="Arial" charset="0"/>
              </a:rPr>
              <a:t>Identify and manage preoperative anaemia</a:t>
            </a:r>
          </a:p>
          <a:p>
            <a:r>
              <a:rPr lang="en-AU" smtClean="0">
                <a:latin typeface="Arial" charset="0"/>
                <a:ea typeface="ＭＳ Ｐゴシック" pitchFamily="34" charset="-128"/>
                <a:cs typeface="Arial" charset="0"/>
              </a:rPr>
              <a:t>Manage anticoagulant and antiplatelet medication</a:t>
            </a:r>
          </a:p>
          <a:p>
            <a:r>
              <a:rPr lang="en-AU" smtClean="0">
                <a:latin typeface="Arial" charset="0"/>
                <a:ea typeface="ＭＳ Ｐゴシック" pitchFamily="34" charset="-128"/>
                <a:cs typeface="Arial" charset="0"/>
              </a:rPr>
              <a:t>Adopt multiple intraoperative strategies to minimise blood loss</a:t>
            </a:r>
          </a:p>
          <a:p>
            <a:r>
              <a:rPr lang="en-AU" smtClean="0">
                <a:latin typeface="Arial" charset="0"/>
                <a:ea typeface="ＭＳ Ｐゴシック" pitchFamily="34" charset="-128"/>
                <a:cs typeface="Arial" charset="0"/>
              </a:rPr>
              <a:t>Tolerance of postoperative anaemia</a:t>
            </a:r>
          </a:p>
          <a:p>
            <a:endParaRPr lang="en-AU" smtClean="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8313" y="962025"/>
            <a:ext cx="8105775" cy="617538"/>
          </a:xfrm>
        </p:spPr>
        <p:txBody>
          <a:bodyPr/>
          <a:lstStyle/>
          <a:p>
            <a:r>
              <a:rPr lang="en-AU" smtClean="0">
                <a:solidFill>
                  <a:srgbClr val="FF0000"/>
                </a:solidFill>
                <a:latin typeface="Arial" charset="0"/>
                <a:ea typeface="ＭＳ Ｐゴシック" pitchFamily="34" charset="-128"/>
                <a:cs typeface="Arial" charset="0"/>
              </a:rPr>
              <a:t>Peri</a:t>
            </a:r>
            <a:r>
              <a:rPr lang="en-AU" smtClean="0">
                <a:latin typeface="Arial" charset="0"/>
                <a:ea typeface="ＭＳ Ｐゴシック" pitchFamily="34" charset="-128"/>
                <a:cs typeface="Arial" charset="0"/>
              </a:rPr>
              <a:t>operative Patient Blood Management</a:t>
            </a:r>
          </a:p>
        </p:txBody>
      </p:sp>
      <p:sp>
        <p:nvSpPr>
          <p:cNvPr id="13315" name="Content Placeholder 3"/>
          <p:cNvSpPr>
            <a:spLocks noGrp="1"/>
          </p:cNvSpPr>
          <p:nvPr>
            <p:ph sz="quarter" idx="13"/>
          </p:nvPr>
        </p:nvSpPr>
        <p:spPr>
          <a:xfrm>
            <a:off x="611188" y="1700213"/>
            <a:ext cx="7874000" cy="4227512"/>
          </a:xfrm>
        </p:spPr>
        <p:txBody>
          <a:bodyPr/>
          <a:lstStyle/>
          <a:p>
            <a:r>
              <a:rPr lang="en-US" smtClean="0">
                <a:solidFill>
                  <a:srgbClr val="FF0000"/>
                </a:solidFill>
                <a:latin typeface="Arial" charset="0"/>
                <a:ea typeface="ＭＳ Ｐゴシック" pitchFamily="34" charset="-128"/>
                <a:cs typeface="Arial" charset="0"/>
              </a:rPr>
              <a:t>Pre</a:t>
            </a:r>
            <a:r>
              <a:rPr lang="en-US" smtClean="0">
                <a:latin typeface="Arial" charset="0"/>
                <a:ea typeface="ＭＳ Ｐゴシック" pitchFamily="34" charset="-128"/>
                <a:cs typeface="Arial" charset="0"/>
              </a:rPr>
              <a:t>operative anemia assessment and management</a:t>
            </a:r>
          </a:p>
          <a:p>
            <a:endParaRPr lang="en-US" smtClean="0">
              <a:latin typeface="Arial" charset="0"/>
              <a:ea typeface="ＭＳ Ｐゴシック" pitchFamily="34" charset="-128"/>
              <a:cs typeface="Arial" charset="0"/>
            </a:endParaRPr>
          </a:p>
          <a:p>
            <a:r>
              <a:rPr lang="en-US" smtClean="0">
                <a:solidFill>
                  <a:srgbClr val="FF0000"/>
                </a:solidFill>
                <a:latin typeface="Arial" charset="0"/>
                <a:ea typeface="ＭＳ Ｐゴシック" pitchFamily="34" charset="-128"/>
                <a:cs typeface="Arial" charset="0"/>
              </a:rPr>
              <a:t>Intra</a:t>
            </a:r>
            <a:r>
              <a:rPr lang="en-US" smtClean="0">
                <a:latin typeface="Arial" charset="0"/>
                <a:ea typeface="ＭＳ Ｐゴシック" pitchFamily="34" charset="-128"/>
                <a:cs typeface="Arial" charset="0"/>
              </a:rPr>
              <a:t>operative blood conservation including red blood cell salvage</a:t>
            </a:r>
          </a:p>
          <a:p>
            <a:endParaRPr lang="en-US" smtClean="0">
              <a:latin typeface="Arial" charset="0"/>
              <a:ea typeface="ＭＳ Ｐゴシック" pitchFamily="34" charset="-128"/>
              <a:cs typeface="Arial" charset="0"/>
            </a:endParaRPr>
          </a:p>
          <a:p>
            <a:r>
              <a:rPr lang="en-US" smtClean="0">
                <a:solidFill>
                  <a:srgbClr val="FF0000"/>
                </a:solidFill>
                <a:latin typeface="Arial" charset="0"/>
                <a:ea typeface="ＭＳ Ｐゴシック" pitchFamily="34" charset="-128"/>
                <a:cs typeface="Arial" charset="0"/>
              </a:rPr>
              <a:t>Post</a:t>
            </a:r>
            <a:r>
              <a:rPr lang="en-US" smtClean="0">
                <a:latin typeface="Arial" charset="0"/>
                <a:ea typeface="ＭＳ Ｐゴシック" pitchFamily="34" charset="-128"/>
                <a:cs typeface="Arial" charset="0"/>
              </a:rPr>
              <a:t>operative tolerance of anaemia (by transfusion decision support)</a:t>
            </a:r>
          </a:p>
          <a:p>
            <a:endParaRPr lang="en-AU" smtClean="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58738" y="885825"/>
            <a:ext cx="9288463" cy="6143625"/>
          </a:xfrm>
          <a:prstGeom prst="rect">
            <a:avLst/>
          </a:prstGeom>
          <a:solidFill>
            <a:srgbClr val="31859C"/>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n-AU">
              <a:solidFill>
                <a:schemeClr val="lt1"/>
              </a:solidFill>
              <a:latin typeface="+mn-lt"/>
              <a:ea typeface="+mn-ea"/>
            </a:endParaRPr>
          </a:p>
        </p:txBody>
      </p:sp>
      <p:sp>
        <p:nvSpPr>
          <p:cNvPr id="14339" name="Title 1"/>
          <p:cNvSpPr>
            <a:spLocks noGrp="1"/>
          </p:cNvSpPr>
          <p:nvPr>
            <p:ph type="title"/>
          </p:nvPr>
        </p:nvSpPr>
        <p:spPr>
          <a:xfrm>
            <a:off x="457200" y="2924175"/>
            <a:ext cx="8229600" cy="846138"/>
          </a:xfrm>
        </p:spPr>
        <p:txBody>
          <a:bodyPr/>
          <a:lstStyle/>
          <a:p>
            <a:pPr algn="ctr"/>
            <a:r>
              <a:rPr lang="en-AU" sz="6600" smtClean="0">
                <a:solidFill>
                  <a:schemeClr val="bg1"/>
                </a:solidFill>
                <a:latin typeface="Arial" charset="0"/>
                <a:ea typeface="ＭＳ Ｐゴシック" pitchFamily="34" charset="-128"/>
                <a:cs typeface="Arial" charset="0"/>
              </a:rPr>
              <a:t>Preoperative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t="55421" r="1836" b="-2"/>
          <a:stretch>
            <a:fillRect/>
          </a:stretch>
        </p:blipFill>
        <p:spPr bwMode="auto">
          <a:xfrm>
            <a:off x="479425" y="4400550"/>
            <a:ext cx="8143875"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r="1836" b="84177"/>
          <a:stretch>
            <a:fillRect/>
          </a:stretch>
        </p:blipFill>
        <p:spPr bwMode="auto">
          <a:xfrm>
            <a:off x="468313" y="3811588"/>
            <a:ext cx="815498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1782763"/>
            <a:ext cx="827881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p:cNvPicPr>
            <a:picLocks noChangeAspect="1" noChangeArrowheads="1"/>
          </p:cNvPicPr>
          <p:nvPr/>
        </p:nvPicPr>
        <p:blipFill>
          <a:blip r:embed="rId4">
            <a:extLst>
              <a:ext uri="{28A0092B-C50C-407E-A947-70E740481C1C}">
                <a14:useLocalDpi xmlns:a14="http://schemas.microsoft.com/office/drawing/2010/main" val="0"/>
              </a:ext>
            </a:extLst>
          </a:blip>
          <a:srcRect l="83356" r="14873"/>
          <a:stretch>
            <a:fillRect/>
          </a:stretch>
        </p:blipFill>
        <p:spPr bwMode="auto">
          <a:xfrm>
            <a:off x="2411413" y="1782763"/>
            <a:ext cx="1476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2349500"/>
            <a:ext cx="827881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itle 4"/>
          <p:cNvSpPr>
            <a:spLocks noGrp="1"/>
          </p:cNvSpPr>
          <p:nvPr>
            <p:ph type="title"/>
          </p:nvPr>
        </p:nvSpPr>
        <p:spPr>
          <a:xfrm>
            <a:off x="700088" y="962025"/>
            <a:ext cx="7874000" cy="617538"/>
          </a:xfrm>
        </p:spPr>
        <p:txBody>
          <a:bodyPr/>
          <a:lstStyle/>
          <a:p>
            <a:r>
              <a:rPr smtClean="0">
                <a:solidFill>
                  <a:srgbClr val="FF0000"/>
                </a:solidFill>
                <a:latin typeface="Arial" charset="0"/>
                <a:ea typeface="ＭＳ Ｐゴシック" pitchFamily="34" charset="-128"/>
                <a:cs typeface="Arial" charset="0"/>
              </a:rPr>
              <a:t>Pre</a:t>
            </a:r>
            <a:r>
              <a:rPr smtClean="0">
                <a:latin typeface="Arial" charset="0"/>
                <a:ea typeface="ＭＳ Ｐゴシック" pitchFamily="34" charset="-128"/>
                <a:cs typeface="Arial" charset="0"/>
              </a:rPr>
              <a:t>operative anaemia assessment</a:t>
            </a:r>
            <a:endParaRPr lang="en-AU" smtClean="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0" descr="ppt_b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 name="Rectangle 165"/>
          <p:cNvSpPr/>
          <p:nvPr/>
        </p:nvSpPr>
        <p:spPr>
          <a:xfrm>
            <a:off x="2940050" y="2381250"/>
            <a:ext cx="3270250" cy="558800"/>
          </a:xfrm>
          <a:prstGeom prst="rect">
            <a:avLst/>
          </a:prstGeom>
          <a:solidFill>
            <a:srgbClr val="00B1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000" dirty="0">
                <a:solidFill>
                  <a:schemeClr val="bg1"/>
                </a:solidFill>
                <a:effectLst/>
              </a:rPr>
              <a:t>Is the patient anaemic?</a:t>
            </a:r>
          </a:p>
          <a:p>
            <a:pPr>
              <a:defRPr/>
            </a:pPr>
            <a:r>
              <a:rPr lang="en-US" sz="1000" dirty="0">
                <a:solidFill>
                  <a:schemeClr val="bg1"/>
                </a:solidFill>
                <a:effectLst/>
              </a:rPr>
              <a:t>Hb &lt;130 g/L (male) or</a:t>
            </a:r>
          </a:p>
          <a:p>
            <a:pPr>
              <a:defRPr/>
            </a:pPr>
            <a:r>
              <a:rPr lang="en-US" sz="1000" dirty="0">
                <a:solidFill>
                  <a:schemeClr val="bg1"/>
                </a:solidFill>
                <a:effectLst/>
              </a:rPr>
              <a:t>Hb &lt;120 g/L (female)</a:t>
            </a:r>
          </a:p>
        </p:txBody>
      </p:sp>
      <p:sp>
        <p:nvSpPr>
          <p:cNvPr id="16388" name="AutoShape 54"/>
          <p:cNvSpPr>
            <a:spLocks noChangeArrowheads="1"/>
          </p:cNvSpPr>
          <p:nvPr/>
        </p:nvSpPr>
        <p:spPr bwMode="auto">
          <a:xfrm>
            <a:off x="2921000" y="1416050"/>
            <a:ext cx="3289300" cy="819150"/>
          </a:xfrm>
          <a:prstGeom prst="roundRect">
            <a:avLst>
              <a:gd name="adj" fmla="val 16667"/>
            </a:avLst>
          </a:prstGeom>
          <a:solidFill>
            <a:srgbClr val="D0EBEB"/>
          </a:solidFill>
          <a:ln w="3175">
            <a:solidFill>
              <a:srgbClr val="00B1B0"/>
            </a:solidFill>
            <a:round/>
            <a:headEnd/>
            <a:tailEnd/>
          </a:ln>
        </p:spPr>
        <p:txBody>
          <a:bodyPr wrap="none" anchor="ctr"/>
          <a:lstStyle/>
          <a:p>
            <a:r>
              <a:rPr lang="en-US" sz="1000" b="1">
                <a:effectLst/>
              </a:rPr>
              <a:t>Preoperative tests</a:t>
            </a:r>
          </a:p>
          <a:p>
            <a:r>
              <a:rPr lang="en-US" sz="1000">
                <a:effectLst/>
              </a:rPr>
              <a:t>• Full blood count</a:t>
            </a:r>
          </a:p>
          <a:p>
            <a:r>
              <a:rPr lang="en-US" sz="1000">
                <a:effectLst/>
              </a:rPr>
              <a:t>• Iron studies</a:t>
            </a:r>
            <a:r>
              <a:rPr lang="en-US" sz="1000" baseline="30000">
                <a:effectLst/>
              </a:rPr>
              <a:t>2</a:t>
            </a:r>
            <a:r>
              <a:rPr lang="en-US" sz="1000">
                <a:effectLst/>
              </a:rPr>
              <a:t> including ferritin </a:t>
            </a:r>
          </a:p>
          <a:p>
            <a:r>
              <a:rPr lang="en-US" sz="1000">
                <a:effectLst/>
              </a:rPr>
              <a:t>• CRP and renal function</a:t>
            </a:r>
            <a:endParaRPr lang="en-AU" sz="1000">
              <a:effectLst/>
            </a:endParaRPr>
          </a:p>
        </p:txBody>
      </p:sp>
      <p:sp>
        <p:nvSpPr>
          <p:cNvPr id="2053" name="Rectangle 2"/>
          <p:cNvSpPr>
            <a:spLocks noChangeArrowheads="1"/>
          </p:cNvSpPr>
          <p:nvPr/>
        </p:nvSpPr>
        <p:spPr bwMode="auto">
          <a:xfrm>
            <a:off x="179388" y="152400"/>
            <a:ext cx="8539162"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r>
              <a:rPr lang="en-US" sz="2200" b="1" dirty="0">
                <a:solidFill>
                  <a:schemeClr val="bg1"/>
                </a:solidFill>
                <a:ea typeface="ＭＳ Ｐゴシック" charset="-128"/>
              </a:rPr>
              <a:t>Preoperative </a:t>
            </a:r>
            <a:r>
              <a:rPr lang="en-US" sz="2200" b="1" dirty="0" err="1">
                <a:solidFill>
                  <a:schemeClr val="bg1"/>
                </a:solidFill>
                <a:ea typeface="ＭＳ Ｐゴシック" charset="-128"/>
              </a:rPr>
              <a:t>haemoglobin</a:t>
            </a:r>
            <a:r>
              <a:rPr lang="en-US" sz="2200" b="1" dirty="0">
                <a:solidFill>
                  <a:schemeClr val="bg1"/>
                </a:solidFill>
                <a:ea typeface="ＭＳ Ｐゴシック" charset="-128"/>
              </a:rPr>
              <a:t> assessment and </a:t>
            </a:r>
            <a:r>
              <a:rPr lang="en-US" sz="2200" b="1" dirty="0" err="1">
                <a:solidFill>
                  <a:schemeClr val="bg1"/>
                </a:solidFill>
                <a:ea typeface="ＭＳ Ｐゴシック" charset="-128"/>
              </a:rPr>
              <a:t>optimisation</a:t>
            </a:r>
            <a:r>
              <a:rPr lang="en-US" sz="2200" b="1" dirty="0">
                <a:solidFill>
                  <a:schemeClr val="bg1"/>
                </a:solidFill>
                <a:ea typeface="ＭＳ Ｐゴシック" charset="-128"/>
              </a:rPr>
              <a:t> template</a:t>
            </a:r>
            <a:endParaRPr lang="en-US" sz="2200" b="1" baseline="30000" dirty="0">
              <a:solidFill>
                <a:schemeClr val="bg1"/>
              </a:solidFill>
              <a:ea typeface="ＭＳ Ｐゴシック" charset="-128"/>
            </a:endParaRPr>
          </a:p>
        </p:txBody>
      </p:sp>
      <p:sp>
        <p:nvSpPr>
          <p:cNvPr id="16390" name="Rectangle 27"/>
          <p:cNvSpPr>
            <a:spLocks noChangeArrowheads="1"/>
          </p:cNvSpPr>
          <p:nvPr/>
        </p:nvSpPr>
        <p:spPr bwMode="auto">
          <a:xfrm>
            <a:off x="304800" y="742950"/>
            <a:ext cx="8610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p>
            <a:pPr>
              <a:spcAft>
                <a:spcPts val="600"/>
              </a:spcAft>
            </a:pPr>
            <a:r>
              <a:rPr lang="en-US" sz="900" b="1">
                <a:solidFill>
                  <a:srgbClr val="4D4D4D"/>
                </a:solidFill>
                <a:effectLst/>
              </a:rPr>
              <a:t>This template</a:t>
            </a:r>
            <a:r>
              <a:rPr lang="en-US" sz="900" b="1" baseline="30000">
                <a:solidFill>
                  <a:srgbClr val="4D4D4D"/>
                </a:solidFill>
                <a:effectLst/>
              </a:rPr>
              <a:t>1</a:t>
            </a:r>
            <a:r>
              <a:rPr lang="en-US" sz="900" b="1">
                <a:solidFill>
                  <a:srgbClr val="4D4D4D"/>
                </a:solidFill>
                <a:effectLst/>
              </a:rPr>
              <a:t> is for patients undergoing procedures in which substantial blood loss is anticipated such as cardiac surgery, major orthopaedic, vascular and general surgery. Specific details, including reference ranges and therapies, may need adaptation for local needs, expertise or patient groups. </a:t>
            </a:r>
            <a:endParaRPr lang="en-AU" sz="900">
              <a:solidFill>
                <a:srgbClr val="4D4D4D"/>
              </a:solidFill>
              <a:effectLst/>
            </a:endParaRPr>
          </a:p>
        </p:txBody>
      </p:sp>
      <p:sp>
        <p:nvSpPr>
          <p:cNvPr id="16391" name="AutoShape 54"/>
          <p:cNvSpPr>
            <a:spLocks noChangeArrowheads="1"/>
          </p:cNvSpPr>
          <p:nvPr/>
        </p:nvSpPr>
        <p:spPr bwMode="auto">
          <a:xfrm>
            <a:off x="2603500" y="3479800"/>
            <a:ext cx="1758950" cy="254000"/>
          </a:xfrm>
          <a:prstGeom prst="roundRect">
            <a:avLst>
              <a:gd name="adj" fmla="val 16667"/>
            </a:avLst>
          </a:prstGeom>
          <a:solidFill>
            <a:srgbClr val="D0EBEB"/>
          </a:solidFill>
          <a:ln w="3175">
            <a:solidFill>
              <a:srgbClr val="00B1B0"/>
            </a:solidFill>
            <a:round/>
            <a:headEnd/>
            <a:tailEnd/>
          </a:ln>
        </p:spPr>
        <p:txBody>
          <a:bodyPr wrap="none" anchor="ctr"/>
          <a:lstStyle/>
          <a:p>
            <a:r>
              <a:rPr lang="en-US" sz="1000">
                <a:effectLst/>
              </a:rPr>
              <a:t>Ferritin  &lt;30 mcg/L</a:t>
            </a:r>
            <a:r>
              <a:rPr lang="en-US" sz="1000" baseline="30000">
                <a:effectLst/>
              </a:rPr>
              <a:t>2,3</a:t>
            </a:r>
            <a:r>
              <a:rPr lang="en-US" sz="1000">
                <a:effectLst/>
              </a:rPr>
              <a:t> </a:t>
            </a:r>
          </a:p>
        </p:txBody>
      </p:sp>
      <p:cxnSp>
        <p:nvCxnSpPr>
          <p:cNvPr id="93" name="Straight Connector 92"/>
          <p:cNvCxnSpPr/>
          <p:nvPr/>
        </p:nvCxnSpPr>
        <p:spPr>
          <a:xfrm rot="5400000">
            <a:off x="4479926" y="2314575"/>
            <a:ext cx="171450" cy="3175"/>
          </a:xfrm>
          <a:prstGeom prst="line">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1003300" y="3086100"/>
            <a:ext cx="584200" cy="254000"/>
          </a:xfrm>
          <a:prstGeom prst="rect">
            <a:avLst/>
          </a:prstGeom>
          <a:solidFill>
            <a:srgbClr val="0084A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defRPr/>
            </a:pPr>
            <a:r>
              <a:rPr lang="en-US" sz="1200" dirty="0"/>
              <a:t>NO</a:t>
            </a:r>
          </a:p>
        </p:txBody>
      </p:sp>
      <p:sp>
        <p:nvSpPr>
          <p:cNvPr id="48" name="Rectangle 47"/>
          <p:cNvSpPr/>
          <p:nvPr/>
        </p:nvSpPr>
        <p:spPr>
          <a:xfrm>
            <a:off x="5378450" y="3086100"/>
            <a:ext cx="577850" cy="254000"/>
          </a:xfrm>
          <a:prstGeom prst="rect">
            <a:avLst/>
          </a:prstGeom>
          <a:solidFill>
            <a:srgbClr val="0084A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defRPr/>
            </a:pPr>
            <a:r>
              <a:rPr lang="en-US" sz="1200" dirty="0">
                <a:effectLst/>
              </a:rPr>
              <a:t>YES</a:t>
            </a:r>
          </a:p>
        </p:txBody>
      </p:sp>
      <p:sp>
        <p:nvSpPr>
          <p:cNvPr id="16395" name="AutoShape 54"/>
          <p:cNvSpPr>
            <a:spLocks noChangeArrowheads="1"/>
          </p:cNvSpPr>
          <p:nvPr/>
        </p:nvSpPr>
        <p:spPr bwMode="auto">
          <a:xfrm>
            <a:off x="6965950" y="3479800"/>
            <a:ext cx="1752600" cy="247650"/>
          </a:xfrm>
          <a:prstGeom prst="roundRect">
            <a:avLst>
              <a:gd name="adj" fmla="val 16667"/>
            </a:avLst>
          </a:prstGeom>
          <a:solidFill>
            <a:srgbClr val="D0EBEB"/>
          </a:solidFill>
          <a:ln w="3175">
            <a:solidFill>
              <a:srgbClr val="00B1B0"/>
            </a:solidFill>
            <a:round/>
            <a:headEnd/>
            <a:tailEnd/>
          </a:ln>
        </p:spPr>
        <p:txBody>
          <a:bodyPr wrap="none" anchor="ctr"/>
          <a:lstStyle/>
          <a:p>
            <a:r>
              <a:rPr lang="en-US" sz="1000">
                <a:effectLst/>
              </a:rPr>
              <a:t> Ferritin &gt;100 mcg/L</a:t>
            </a:r>
          </a:p>
        </p:txBody>
      </p:sp>
      <p:sp>
        <p:nvSpPr>
          <p:cNvPr id="160" name="AutoShape 54"/>
          <p:cNvSpPr>
            <a:spLocks noChangeArrowheads="1"/>
          </p:cNvSpPr>
          <p:nvPr/>
        </p:nvSpPr>
        <p:spPr bwMode="auto">
          <a:xfrm>
            <a:off x="6965950" y="4667250"/>
            <a:ext cx="1758950" cy="1695450"/>
          </a:xfrm>
          <a:prstGeom prst="roundRect">
            <a:avLst>
              <a:gd name="adj" fmla="val 8427"/>
            </a:avLst>
          </a:prstGeom>
          <a:solidFill>
            <a:srgbClr val="D0EBEB"/>
          </a:solidFill>
          <a:ln w="3175">
            <a:solidFill>
              <a:srgbClr val="00B1B0"/>
            </a:solidFill>
            <a:round/>
            <a:headEnd/>
            <a:tailEnd/>
          </a:ln>
        </p:spPr>
        <p:txBody>
          <a:bodyPr lIns="38100" rIns="38100"/>
          <a:lstStyle/>
          <a:p>
            <a:pPr>
              <a:spcAft>
                <a:spcPts val="0"/>
              </a:spcAft>
              <a:defRPr/>
            </a:pPr>
            <a:r>
              <a:rPr lang="en-US" sz="800" b="1" dirty="0">
                <a:solidFill>
                  <a:srgbClr val="0084A9"/>
                </a:solidFill>
                <a:effectLst/>
                <a:ea typeface="Arial" charset="0"/>
              </a:rPr>
              <a:t>Possible anaemia of chronic disease or inflammation, or other cause</a:t>
            </a:r>
            <a:r>
              <a:rPr lang="en-US" sz="800" b="1" baseline="30000" dirty="0">
                <a:solidFill>
                  <a:srgbClr val="0084A9"/>
                </a:solidFill>
                <a:effectLst/>
                <a:ea typeface="Arial" charset="0"/>
              </a:rPr>
              <a:t>5</a:t>
            </a:r>
          </a:p>
          <a:p>
            <a:pPr marL="88900" indent="-88900">
              <a:spcBef>
                <a:spcPts val="100"/>
              </a:spcBef>
              <a:spcAft>
                <a:spcPts val="0"/>
              </a:spcAft>
              <a:buFont typeface="Arial"/>
              <a:buChar char="•"/>
              <a:defRPr/>
            </a:pPr>
            <a:r>
              <a:rPr lang="en-US" sz="800" dirty="0">
                <a:effectLst/>
                <a:ea typeface="Arial" charset="0"/>
              </a:rPr>
              <a:t>Consider clinical context</a:t>
            </a:r>
          </a:p>
          <a:p>
            <a:pPr marL="88900" indent="-88900">
              <a:spcBef>
                <a:spcPts val="100"/>
              </a:spcBef>
              <a:spcAft>
                <a:spcPts val="0"/>
              </a:spcAft>
              <a:buFont typeface="Arial"/>
              <a:buChar char="•"/>
              <a:defRPr/>
            </a:pPr>
            <a:r>
              <a:rPr lang="en-US" sz="800" dirty="0">
                <a:effectLst/>
                <a:ea typeface="Arial" charset="0"/>
              </a:rPr>
              <a:t>Review renal function, MCV/</a:t>
            </a:r>
            <a:r>
              <a:rPr lang="en-US" sz="800" dirty="0" err="1">
                <a:effectLst/>
                <a:ea typeface="Arial" charset="0"/>
              </a:rPr>
              <a:t>MCH</a:t>
            </a:r>
            <a:r>
              <a:rPr lang="en-US" sz="800" dirty="0">
                <a:effectLst/>
                <a:ea typeface="Arial" charset="0"/>
              </a:rPr>
              <a:t> and blood film</a:t>
            </a:r>
          </a:p>
          <a:p>
            <a:pPr marL="88900" indent="-88900">
              <a:spcBef>
                <a:spcPts val="100"/>
              </a:spcBef>
              <a:spcAft>
                <a:spcPts val="0"/>
              </a:spcAft>
              <a:buFont typeface="Arial"/>
              <a:buChar char="•"/>
              <a:defRPr/>
            </a:pPr>
            <a:r>
              <a:rPr lang="en-US" sz="800" dirty="0">
                <a:effectLst/>
                <a:ea typeface="Arial" charset="0"/>
              </a:rPr>
              <a:t>Check B12/</a:t>
            </a:r>
            <a:r>
              <a:rPr lang="en-US" sz="800" dirty="0" err="1">
                <a:effectLst/>
                <a:ea typeface="Arial" charset="0"/>
              </a:rPr>
              <a:t>folate</a:t>
            </a:r>
            <a:r>
              <a:rPr lang="en-US" sz="800" dirty="0">
                <a:effectLst/>
                <a:ea typeface="Arial" charset="0"/>
              </a:rPr>
              <a:t> levels and reticulocyte count</a:t>
            </a:r>
          </a:p>
          <a:p>
            <a:pPr marL="88900" indent="-88900">
              <a:spcBef>
                <a:spcPts val="100"/>
              </a:spcBef>
              <a:spcAft>
                <a:spcPts val="0"/>
              </a:spcAft>
              <a:buFont typeface="Arial"/>
              <a:buChar char="•"/>
              <a:defRPr/>
            </a:pPr>
            <a:r>
              <a:rPr lang="en-US" sz="800" dirty="0">
                <a:effectLst/>
                <a:ea typeface="Arial" charset="0"/>
              </a:rPr>
              <a:t>Check liver and thyroid function</a:t>
            </a:r>
          </a:p>
          <a:p>
            <a:pPr marL="88900" indent="-88900">
              <a:spcBef>
                <a:spcPts val="100"/>
              </a:spcBef>
              <a:spcAft>
                <a:spcPts val="0"/>
              </a:spcAft>
              <a:buFont typeface="Arial"/>
              <a:buChar char="•"/>
              <a:defRPr/>
            </a:pPr>
            <a:r>
              <a:rPr lang="en-US" sz="800" dirty="0">
                <a:effectLst/>
                <a:ea typeface="Arial" charset="0"/>
              </a:rPr>
              <a:t>Seek haematology advice or, in the presence of chronic kidney disease, renal advice</a:t>
            </a:r>
          </a:p>
        </p:txBody>
      </p:sp>
      <p:cxnSp>
        <p:nvCxnSpPr>
          <p:cNvPr id="39" name="Straight Connector 38"/>
          <p:cNvCxnSpPr/>
          <p:nvPr/>
        </p:nvCxnSpPr>
        <p:spPr>
          <a:xfrm rot="5400000">
            <a:off x="5578476" y="3019425"/>
            <a:ext cx="171450" cy="3175"/>
          </a:xfrm>
          <a:prstGeom prst="line">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5578476" y="3413125"/>
            <a:ext cx="171450" cy="3175"/>
          </a:xfrm>
          <a:prstGeom prst="line">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5578476" y="3806825"/>
            <a:ext cx="171450" cy="3175"/>
          </a:xfrm>
          <a:prstGeom prst="line">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5273676" y="4206875"/>
            <a:ext cx="171450" cy="3175"/>
          </a:xfrm>
          <a:prstGeom prst="line">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5273676" y="4587875"/>
            <a:ext cx="171450" cy="3175"/>
          </a:xfrm>
          <a:prstGeom prst="line">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5902326" y="4206875"/>
            <a:ext cx="171450" cy="3175"/>
          </a:xfrm>
          <a:prstGeom prst="line">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a:off x="7358857" y="4198144"/>
            <a:ext cx="952500" cy="1587"/>
          </a:xfrm>
          <a:prstGeom prst="line">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2996407" y="4204494"/>
            <a:ext cx="939800" cy="1587"/>
          </a:xfrm>
          <a:prstGeom prst="line">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a:off x="627857" y="4007644"/>
            <a:ext cx="1333500" cy="1587"/>
          </a:xfrm>
          <a:prstGeom prst="line">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hape 62"/>
          <p:cNvCxnSpPr>
            <a:stCxn id="48" idx="1"/>
          </p:cNvCxnSpPr>
          <p:nvPr/>
        </p:nvCxnSpPr>
        <p:spPr>
          <a:xfrm rot="10800000" flipV="1">
            <a:off x="3463925" y="3213100"/>
            <a:ext cx="1914525" cy="266700"/>
          </a:xfrm>
          <a:prstGeom prst="bentConnector3">
            <a:avLst>
              <a:gd name="adj1" fmla="val 100083"/>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7" name="Shape 76"/>
          <p:cNvCxnSpPr>
            <a:stCxn id="166" idx="1"/>
          </p:cNvCxnSpPr>
          <p:nvPr/>
        </p:nvCxnSpPr>
        <p:spPr>
          <a:xfrm rot="10800000" flipV="1">
            <a:off x="1298575" y="2660650"/>
            <a:ext cx="1641475" cy="431800"/>
          </a:xfrm>
          <a:prstGeom prst="bentConnector3">
            <a:avLst>
              <a:gd name="adj1" fmla="val 100290"/>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hape 81"/>
          <p:cNvCxnSpPr>
            <a:stCxn id="48" idx="3"/>
            <a:endCxn id="16395" idx="0"/>
          </p:cNvCxnSpPr>
          <p:nvPr/>
        </p:nvCxnSpPr>
        <p:spPr>
          <a:xfrm>
            <a:off x="5956300" y="3213100"/>
            <a:ext cx="1885950" cy="266700"/>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58" idx="3"/>
          </p:cNvCxnSpPr>
          <p:nvPr/>
        </p:nvCxnSpPr>
        <p:spPr>
          <a:xfrm>
            <a:off x="6203950" y="4400550"/>
            <a:ext cx="163195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AutoShape 54"/>
          <p:cNvSpPr>
            <a:spLocks noChangeArrowheads="1"/>
          </p:cNvSpPr>
          <p:nvPr/>
        </p:nvSpPr>
        <p:spPr bwMode="auto">
          <a:xfrm>
            <a:off x="4775200" y="4667250"/>
            <a:ext cx="1758950" cy="1695450"/>
          </a:xfrm>
          <a:prstGeom prst="roundRect">
            <a:avLst>
              <a:gd name="adj" fmla="val 8427"/>
            </a:avLst>
          </a:prstGeom>
          <a:solidFill>
            <a:srgbClr val="D0EBEB"/>
          </a:solidFill>
          <a:ln w="3175">
            <a:solidFill>
              <a:srgbClr val="00B1B0"/>
            </a:solidFill>
            <a:round/>
            <a:headEnd/>
            <a:tailEnd/>
          </a:ln>
        </p:spPr>
        <p:txBody>
          <a:bodyPr lIns="38100" rIns="38100"/>
          <a:lstStyle/>
          <a:p>
            <a:pPr>
              <a:spcAft>
                <a:spcPts val="0"/>
              </a:spcAft>
              <a:defRPr/>
            </a:pPr>
            <a:r>
              <a:rPr lang="en-US" sz="800" b="1" dirty="0">
                <a:solidFill>
                  <a:srgbClr val="0084A9"/>
                </a:solidFill>
                <a:effectLst/>
                <a:ea typeface="Arial" charset="0"/>
              </a:rPr>
              <a:t>Possible iron deficiency</a:t>
            </a:r>
          </a:p>
          <a:p>
            <a:pPr marL="88900" indent="-88900">
              <a:spcBef>
                <a:spcPts val="100"/>
              </a:spcBef>
              <a:spcAft>
                <a:spcPts val="0"/>
              </a:spcAft>
              <a:buFont typeface="Arial"/>
              <a:buChar char="•"/>
              <a:defRPr/>
            </a:pPr>
            <a:r>
              <a:rPr lang="en-US" sz="800" dirty="0">
                <a:effectLst/>
                <a:ea typeface="Arial" charset="0"/>
              </a:rPr>
              <a:t>Consider clinical context</a:t>
            </a:r>
          </a:p>
          <a:p>
            <a:pPr marL="88900" indent="-88900">
              <a:spcBef>
                <a:spcPts val="100"/>
              </a:spcBef>
              <a:spcAft>
                <a:spcPts val="0"/>
              </a:spcAft>
              <a:buFont typeface="Arial"/>
              <a:buChar char="•"/>
              <a:defRPr/>
            </a:pPr>
            <a:r>
              <a:rPr lang="en-US" sz="800" dirty="0">
                <a:effectLst/>
                <a:ea typeface="Arial" charset="0"/>
              </a:rPr>
              <a:t>Consider haematology advice or, in the presence of chronic kidney disease, renal advice</a:t>
            </a:r>
          </a:p>
          <a:p>
            <a:pPr marL="88900" indent="-88900">
              <a:spcBef>
                <a:spcPts val="100"/>
              </a:spcBef>
              <a:spcAft>
                <a:spcPts val="0"/>
              </a:spcAft>
              <a:buFont typeface="Arial"/>
              <a:buChar char="•"/>
              <a:defRPr/>
            </a:pPr>
            <a:r>
              <a:rPr lang="en-US" sz="800" dirty="0">
                <a:effectLst/>
                <a:ea typeface="Arial" charset="0"/>
              </a:rPr>
              <a:t>Discuss with gastroenterologist regarding GI investigations and their timing in relation to surgery</a:t>
            </a:r>
            <a:r>
              <a:rPr lang="en-US" sz="800" baseline="30000" dirty="0">
                <a:effectLst/>
                <a:ea typeface="Arial" charset="0"/>
              </a:rPr>
              <a:t>3</a:t>
            </a:r>
          </a:p>
          <a:p>
            <a:pPr marL="88900" indent="-88900">
              <a:spcBef>
                <a:spcPts val="100"/>
              </a:spcBef>
              <a:spcAft>
                <a:spcPts val="0"/>
              </a:spcAft>
              <a:buFont typeface="Arial"/>
              <a:buChar char="•"/>
              <a:defRPr/>
            </a:pPr>
            <a:r>
              <a:rPr lang="en-US" sz="800" dirty="0">
                <a:effectLst/>
                <a:ea typeface="Arial" charset="0"/>
              </a:rPr>
              <a:t>Commence iron therapy</a:t>
            </a:r>
            <a:r>
              <a:rPr lang="en-US" sz="800" baseline="30000" dirty="0">
                <a:effectLst/>
                <a:ea typeface="Arial" charset="0"/>
              </a:rPr>
              <a:t>#</a:t>
            </a:r>
          </a:p>
        </p:txBody>
      </p:sp>
      <p:sp>
        <p:nvSpPr>
          <p:cNvPr id="89" name="AutoShape 54"/>
          <p:cNvSpPr>
            <a:spLocks noChangeArrowheads="1"/>
          </p:cNvSpPr>
          <p:nvPr/>
        </p:nvSpPr>
        <p:spPr bwMode="auto">
          <a:xfrm>
            <a:off x="2590800" y="4667250"/>
            <a:ext cx="1758950" cy="1695450"/>
          </a:xfrm>
          <a:prstGeom prst="roundRect">
            <a:avLst>
              <a:gd name="adj" fmla="val 8427"/>
            </a:avLst>
          </a:prstGeom>
          <a:solidFill>
            <a:srgbClr val="D0EBEB"/>
          </a:solidFill>
          <a:ln w="3175">
            <a:solidFill>
              <a:srgbClr val="00B1B0"/>
            </a:solidFill>
            <a:round/>
            <a:headEnd/>
            <a:tailEnd/>
          </a:ln>
        </p:spPr>
        <p:txBody>
          <a:bodyPr lIns="38100" rIns="38100"/>
          <a:lstStyle/>
          <a:p>
            <a:pPr>
              <a:spcAft>
                <a:spcPts val="0"/>
              </a:spcAft>
              <a:defRPr/>
            </a:pPr>
            <a:r>
              <a:rPr lang="en-US" sz="800" b="1" dirty="0">
                <a:solidFill>
                  <a:srgbClr val="0084A9"/>
                </a:solidFill>
                <a:effectLst/>
                <a:ea typeface="Arial" charset="0"/>
              </a:rPr>
              <a:t>Iron deficiency anaemia</a:t>
            </a:r>
          </a:p>
          <a:p>
            <a:pPr marL="88900" indent="-88900">
              <a:spcBef>
                <a:spcPts val="100"/>
              </a:spcBef>
              <a:spcAft>
                <a:spcPts val="0"/>
              </a:spcAft>
              <a:buFont typeface="Arial"/>
              <a:buChar char="•"/>
              <a:defRPr/>
            </a:pPr>
            <a:r>
              <a:rPr lang="en-US" sz="800" dirty="0">
                <a:effectLst/>
                <a:ea typeface="Arial" charset="0"/>
              </a:rPr>
              <a:t>Evaluate possible causes based on clinical findings</a:t>
            </a:r>
          </a:p>
          <a:p>
            <a:pPr marL="88900" indent="-88900">
              <a:spcBef>
                <a:spcPts val="100"/>
              </a:spcBef>
              <a:spcAft>
                <a:spcPts val="0"/>
              </a:spcAft>
              <a:buFont typeface="Arial"/>
              <a:buChar char="•"/>
              <a:defRPr/>
            </a:pPr>
            <a:r>
              <a:rPr lang="en-US" sz="800" dirty="0">
                <a:effectLst/>
                <a:ea typeface="Arial" charset="0"/>
              </a:rPr>
              <a:t>Discuss with gastroenterologist regarding GI investigations and their timing in relation to surgery</a:t>
            </a:r>
            <a:r>
              <a:rPr lang="en-US" sz="800" baseline="30000" dirty="0">
                <a:effectLst/>
                <a:ea typeface="Arial" charset="0"/>
              </a:rPr>
              <a:t>3</a:t>
            </a:r>
          </a:p>
          <a:p>
            <a:pPr marL="88900" indent="-88900">
              <a:spcBef>
                <a:spcPts val="100"/>
              </a:spcBef>
              <a:spcAft>
                <a:spcPts val="0"/>
              </a:spcAft>
              <a:buFont typeface="Arial"/>
              <a:buChar char="•"/>
              <a:defRPr/>
            </a:pPr>
            <a:r>
              <a:rPr lang="en-US" sz="800" dirty="0">
                <a:effectLst/>
                <a:ea typeface="Arial" charset="0"/>
              </a:rPr>
              <a:t>Commence iron therapy</a:t>
            </a:r>
            <a:r>
              <a:rPr lang="en-US" sz="800" baseline="30000" dirty="0">
                <a:effectLst/>
                <a:ea typeface="Arial" charset="0"/>
              </a:rPr>
              <a:t>#</a:t>
            </a:r>
          </a:p>
        </p:txBody>
      </p:sp>
      <p:sp>
        <p:nvSpPr>
          <p:cNvPr id="16412" name="AutoShape 54"/>
          <p:cNvSpPr>
            <a:spLocks noChangeArrowheads="1"/>
          </p:cNvSpPr>
          <p:nvPr/>
        </p:nvSpPr>
        <p:spPr bwMode="auto">
          <a:xfrm>
            <a:off x="400050" y="4667250"/>
            <a:ext cx="1758950" cy="1695450"/>
          </a:xfrm>
          <a:prstGeom prst="roundRect">
            <a:avLst>
              <a:gd name="adj" fmla="val 8426"/>
            </a:avLst>
          </a:prstGeom>
          <a:solidFill>
            <a:srgbClr val="D0EBEB"/>
          </a:solidFill>
          <a:ln w="3175">
            <a:solidFill>
              <a:srgbClr val="00B1B0"/>
            </a:solidFill>
            <a:round/>
            <a:headEnd/>
            <a:tailEnd/>
          </a:ln>
        </p:spPr>
        <p:txBody>
          <a:bodyPr lIns="38100" rIns="38100"/>
          <a:lstStyle/>
          <a:p>
            <a:r>
              <a:rPr lang="en-US" sz="800" b="1">
                <a:solidFill>
                  <a:srgbClr val="0084A9"/>
                </a:solidFill>
                <a:effectLst/>
              </a:rPr>
              <a:t>No anaemia: ferritin </a:t>
            </a:r>
            <a:br>
              <a:rPr lang="en-US" sz="800" b="1">
                <a:solidFill>
                  <a:srgbClr val="0084A9"/>
                </a:solidFill>
                <a:effectLst/>
              </a:rPr>
            </a:br>
            <a:r>
              <a:rPr lang="en-US" sz="800" b="1">
                <a:solidFill>
                  <a:srgbClr val="0084A9"/>
                </a:solidFill>
                <a:effectLst/>
              </a:rPr>
              <a:t>&lt;100 mcg/L</a:t>
            </a:r>
          </a:p>
          <a:p>
            <a:pPr>
              <a:spcBef>
                <a:spcPts val="100"/>
              </a:spcBef>
              <a:buFont typeface="Arial" charset="0"/>
              <a:buChar char="•"/>
            </a:pPr>
            <a:r>
              <a:rPr lang="en-US" sz="800">
                <a:effectLst/>
              </a:rPr>
              <a:t>Consider iron therapy</a:t>
            </a:r>
            <a:r>
              <a:rPr lang="en-US" sz="800" baseline="30000">
                <a:effectLst/>
              </a:rPr>
              <a:t>#</a:t>
            </a:r>
            <a:r>
              <a:rPr lang="en-US" sz="800">
                <a:effectLst/>
              </a:rPr>
              <a:t> if anticipated postoperative Hb decrease is ≥30 g/L</a:t>
            </a:r>
          </a:p>
          <a:p>
            <a:pPr>
              <a:spcBef>
                <a:spcPts val="100"/>
              </a:spcBef>
              <a:buFont typeface="Arial" charset="0"/>
              <a:buChar char="•"/>
            </a:pPr>
            <a:r>
              <a:rPr lang="en-US" sz="800">
                <a:effectLst/>
              </a:rPr>
              <a:t>Determine cause and need for GI investigations if ferritin is suggestive of iron deficiency &lt;30 mcg/L</a:t>
            </a:r>
            <a:r>
              <a:rPr lang="en-US" sz="800" baseline="30000">
                <a:effectLst/>
              </a:rPr>
              <a:t>2,3</a:t>
            </a:r>
          </a:p>
        </p:txBody>
      </p:sp>
      <p:sp>
        <p:nvSpPr>
          <p:cNvPr id="57" name="Rectangle 56"/>
          <p:cNvSpPr/>
          <p:nvPr/>
        </p:nvSpPr>
        <p:spPr>
          <a:xfrm>
            <a:off x="5118100" y="4273550"/>
            <a:ext cx="463550" cy="254000"/>
          </a:xfrm>
          <a:prstGeom prst="rect">
            <a:avLst/>
          </a:prstGeom>
          <a:solidFill>
            <a:srgbClr val="0084A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defRPr/>
            </a:pPr>
            <a:r>
              <a:rPr lang="en-US" sz="900" dirty="0">
                <a:effectLst/>
              </a:rPr>
              <a:t>Raised</a:t>
            </a:r>
          </a:p>
        </p:txBody>
      </p:sp>
      <p:sp>
        <p:nvSpPr>
          <p:cNvPr id="58" name="Rectangle 57"/>
          <p:cNvSpPr/>
          <p:nvPr/>
        </p:nvSpPr>
        <p:spPr>
          <a:xfrm>
            <a:off x="5753100" y="4273550"/>
            <a:ext cx="450850" cy="254000"/>
          </a:xfrm>
          <a:prstGeom prst="rect">
            <a:avLst/>
          </a:prstGeom>
          <a:solidFill>
            <a:srgbClr val="0084A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defRPr/>
            </a:pPr>
            <a:r>
              <a:rPr lang="en-US" sz="900">
                <a:effectLst/>
              </a:rPr>
              <a:t>Normal</a:t>
            </a:r>
          </a:p>
        </p:txBody>
      </p:sp>
      <p:sp>
        <p:nvSpPr>
          <p:cNvPr id="167" name="Rectangle 166"/>
          <p:cNvSpPr/>
          <p:nvPr/>
        </p:nvSpPr>
        <p:spPr>
          <a:xfrm>
            <a:off x="5118100" y="3879850"/>
            <a:ext cx="1092200" cy="247650"/>
          </a:xfrm>
          <a:prstGeom prst="rect">
            <a:avLst/>
          </a:prstGeom>
          <a:solidFill>
            <a:srgbClr val="00B1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000">
                <a:effectLst/>
              </a:rPr>
              <a:t>CRP</a:t>
            </a:r>
            <a:r>
              <a:rPr lang="en-US" sz="1000" baseline="30000">
                <a:effectLst/>
              </a:rPr>
              <a:t>4</a:t>
            </a:r>
          </a:p>
        </p:txBody>
      </p:sp>
      <p:sp>
        <p:nvSpPr>
          <p:cNvPr id="16416" name="AutoShape 54"/>
          <p:cNvSpPr>
            <a:spLocks noChangeArrowheads="1"/>
          </p:cNvSpPr>
          <p:nvPr/>
        </p:nvSpPr>
        <p:spPr bwMode="auto">
          <a:xfrm>
            <a:off x="4787900" y="3479800"/>
            <a:ext cx="1771650" cy="247650"/>
          </a:xfrm>
          <a:prstGeom prst="roundRect">
            <a:avLst>
              <a:gd name="adj" fmla="val 16667"/>
            </a:avLst>
          </a:prstGeom>
          <a:solidFill>
            <a:srgbClr val="D0EBEB"/>
          </a:solidFill>
          <a:ln w="3175">
            <a:solidFill>
              <a:srgbClr val="00B1B0"/>
            </a:solidFill>
            <a:round/>
            <a:headEnd/>
            <a:tailEnd/>
          </a:ln>
        </p:spPr>
        <p:txBody>
          <a:bodyPr wrap="none" anchor="ctr"/>
          <a:lstStyle/>
          <a:p>
            <a:r>
              <a:rPr lang="en-US" sz="1000">
                <a:effectLst/>
              </a:rPr>
              <a:t>Ferritin 30–100 mcg/L</a:t>
            </a:r>
            <a:r>
              <a:rPr lang="en-US" sz="1000" baseline="30000">
                <a:effectLst/>
              </a:rPr>
              <a:t>2,3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700088" y="962025"/>
            <a:ext cx="7874000" cy="617538"/>
          </a:xfrm>
        </p:spPr>
        <p:txBody>
          <a:bodyPr/>
          <a:lstStyle/>
          <a:p>
            <a:r>
              <a:rPr smtClean="0">
                <a:solidFill>
                  <a:srgbClr val="FF0000"/>
                </a:solidFill>
                <a:latin typeface="Arial" charset="0"/>
                <a:ea typeface="ＭＳ Ｐゴシック" pitchFamily="34" charset="-128"/>
                <a:cs typeface="Arial" charset="0"/>
              </a:rPr>
              <a:t>Pre</a:t>
            </a:r>
            <a:r>
              <a:rPr smtClean="0">
                <a:latin typeface="Arial" charset="0"/>
                <a:ea typeface="ＭＳ Ｐゴシック" pitchFamily="34" charset="-128"/>
                <a:cs typeface="Arial" charset="0"/>
              </a:rPr>
              <a:t>operative anaemia management</a:t>
            </a:r>
            <a:endParaRPr lang="en-AU" smtClean="0">
              <a:latin typeface="Arial" charset="0"/>
              <a:ea typeface="ＭＳ Ｐゴシック" pitchFamily="34" charset="-128"/>
              <a:cs typeface="Arial" charset="0"/>
            </a:endParaRPr>
          </a:p>
        </p:txBody>
      </p:sp>
      <p:pic>
        <p:nvPicPr>
          <p:cNvPr id="17411" name="Picture 8"/>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a:xfrm>
            <a:off x="3479800" y="3519488"/>
            <a:ext cx="2314575" cy="893762"/>
          </a:xfrm>
        </p:spPr>
      </p:pic>
      <p:pic>
        <p:nvPicPr>
          <p:cNvPr id="174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14600"/>
            <a:ext cx="8280400"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1810</TotalTime>
  <Words>1484</Words>
  <Application>Microsoft Office PowerPoint</Application>
  <PresentationFormat>On-screen Show (4:3)</PresentationFormat>
  <Paragraphs>152</Paragraphs>
  <Slides>20</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ＭＳ Ｐゴシック</vt:lpstr>
      <vt:lpstr>Calibri</vt:lpstr>
      <vt:lpstr>Times New Roman</vt:lpstr>
      <vt:lpstr>Office Theme</vt:lpstr>
      <vt:lpstr>Custom Design</vt:lpstr>
      <vt:lpstr>PowerPoint Presentation</vt:lpstr>
      <vt:lpstr>“I am an orthopaedic surgeon”</vt:lpstr>
      <vt:lpstr>Patient Blood Management (PBM) Program </vt:lpstr>
      <vt:lpstr>Implementation of a PBM Program</vt:lpstr>
      <vt:lpstr>Perioperative Patient Blood Management</vt:lpstr>
      <vt:lpstr>Preoperative</vt:lpstr>
      <vt:lpstr>Preoperative anaemia assessment</vt:lpstr>
      <vt:lpstr>PowerPoint Presentation</vt:lpstr>
      <vt:lpstr>Preoperative anaemia management</vt:lpstr>
      <vt:lpstr>Intraoperative</vt:lpstr>
      <vt:lpstr>PowerPoint Presentation</vt:lpstr>
      <vt:lpstr>PowerPoint Presentation</vt:lpstr>
      <vt:lpstr>Intraoperative blood salvage</vt:lpstr>
      <vt:lpstr>Techniques to minimise surgical blood loss : “white linen surgery”                   </vt:lpstr>
      <vt:lpstr>PowerPoint Presentation</vt:lpstr>
      <vt:lpstr>Tranexamic acid (intravenous)</vt:lpstr>
      <vt:lpstr>Postoperative</vt:lpstr>
      <vt:lpstr>Postoperative transfusion decision support</vt:lpstr>
      <vt:lpstr>Educate all clinicians about  THE THREE PILLARS:</vt:lpstr>
      <vt:lpstr>Thank you</vt:lpstr>
    </vt:vector>
  </TitlesOfParts>
  <Company>Stryker South Pacific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paul.mitchell</dc:creator>
  <cp:lastModifiedBy>Nathan Kruger</cp:lastModifiedBy>
  <cp:revision>122</cp:revision>
  <cp:lastPrinted>2012-09-18T12:59:15Z</cp:lastPrinted>
  <dcterms:created xsi:type="dcterms:W3CDTF">2012-09-18T10:19:11Z</dcterms:created>
  <dcterms:modified xsi:type="dcterms:W3CDTF">2012-09-28T09:05:32Z</dcterms:modified>
</cp:coreProperties>
</file>