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62" r:id="rId3"/>
    <p:sldId id="267" r:id="rId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228"/>
    <a:srgbClr val="FF4040"/>
    <a:srgbClr val="D90601"/>
    <a:srgbClr val="656D79"/>
    <a:srgbClr val="C0002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18" d="100"/>
          <a:sy n="118" d="100"/>
        </p:scale>
        <p:origin x="-1398" y="378"/>
      </p:cViewPr>
      <p:guideLst>
        <p:guide orient="horz" pos="3249"/>
        <p:guide orient="horz" pos="2205"/>
        <p:guide orient="horz" pos="4275"/>
        <p:guide orient="horz" pos="1175"/>
        <p:guide pos="2880"/>
        <p:guide pos="461"/>
        <p:guide pos="5503"/>
        <p:guide pos="159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EAF1B-8AA1-48B9-B5D7-6EFE140C5D78}" type="datetimeFigureOut">
              <a:rPr lang="en-AU" smtClean="0"/>
              <a:t>13/09/2012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9F10D-0688-4502-BADE-F201FBCFBBC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5342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s-non-editable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9999" y="2257200"/>
            <a:ext cx="5004129" cy="2340000"/>
          </a:xfrm>
        </p:spPr>
        <p:txBody>
          <a:bodyPr lIns="0" tIns="0" rIns="0" bIns="0" anchor="ctr" anchorCtr="0">
            <a:normAutofit/>
          </a:bodyPr>
          <a:lstStyle>
            <a:lvl1pPr>
              <a:defRPr sz="3200" baseline="0">
                <a:solidFill>
                  <a:srgbClr val="D90601"/>
                </a:solidFill>
              </a:defRPr>
            </a:lvl1pPr>
          </a:lstStyle>
          <a:p>
            <a:r>
              <a:rPr lang="en-US" dirty="0" smtClean="0"/>
              <a:t>[insert presentation title]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9999" y="4923578"/>
            <a:ext cx="4572081" cy="152975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[insert presenter name]</a:t>
            </a:r>
            <a:br>
              <a:rPr lang="en-US" dirty="0" smtClean="0"/>
            </a:br>
            <a:r>
              <a:rPr lang="en-US" dirty="0" smtClean="0"/>
              <a:t>[insert event and/or venue]</a:t>
            </a:r>
            <a:br>
              <a:rPr lang="en-US" dirty="0" smtClean="0"/>
            </a:br>
            <a:r>
              <a:rPr lang="en-US" dirty="0" smtClean="0"/>
              <a:t>[insert date]</a:t>
            </a:r>
          </a:p>
        </p:txBody>
      </p:sp>
      <p:pic>
        <p:nvPicPr>
          <p:cNvPr id="8" name="Picture 7" descr="NBAA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1600" y="403200"/>
            <a:ext cx="2333469" cy="68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s-non-editable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411B-27FB-43D2-9494-25E7B72040CC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3FC-B4FB-408A-9B59-95CBE57FDE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BAA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1600" y="403200"/>
            <a:ext cx="2333469" cy="684000"/>
          </a:xfrm>
          <a:prstGeom prst="rect">
            <a:avLst/>
          </a:prstGeom>
        </p:spPr>
      </p:pic>
      <p:pic>
        <p:nvPicPr>
          <p:cNvPr id="11" name="Picture 10" descr="Blood-Cell-3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29190" y="3786190"/>
            <a:ext cx="1961255" cy="1857388"/>
          </a:xfrm>
          <a:prstGeom prst="rect">
            <a:avLst/>
          </a:prstGeom>
        </p:spPr>
      </p:pic>
      <p:sp>
        <p:nvSpPr>
          <p:cNvPr id="13" name="Title 3"/>
          <p:cNvSpPr txBox="1">
            <a:spLocks/>
          </p:cNvSpPr>
          <p:nvPr userDrawn="1"/>
        </p:nvSpPr>
        <p:spPr>
          <a:xfrm>
            <a:off x="719999" y="4643446"/>
            <a:ext cx="8016013" cy="22145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ct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www.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9060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blood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.gov.au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Blood-Cell-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77267" y="998418"/>
            <a:ext cx="1033458" cy="978896"/>
          </a:xfrm>
          <a:prstGeom prst="rect">
            <a:avLst/>
          </a:prstGeom>
        </p:spPr>
      </p:pic>
      <p:pic>
        <p:nvPicPr>
          <p:cNvPr id="15" name="Picture 14" descr="Blood-Cell-2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845608" y="2643182"/>
            <a:ext cx="1655482" cy="1214446"/>
          </a:xfrm>
          <a:prstGeom prst="rect">
            <a:avLst/>
          </a:prstGeom>
        </p:spPr>
      </p:pic>
      <p:pic>
        <p:nvPicPr>
          <p:cNvPr id="16" name="Picture 15" descr="Blood-Cell-3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29190" y="3643314"/>
            <a:ext cx="2112121" cy="2000264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 userDrawn="1"/>
        </p:nvSpPr>
        <p:spPr>
          <a:xfrm>
            <a:off x="683568" y="2562054"/>
            <a:ext cx="3626602" cy="6883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 sz="17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1600"/>
              </a:lnSpc>
              <a:spcBef>
                <a:spcPts val="600"/>
              </a:spcBef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1600"/>
              </a:lnSpc>
              <a:spcBef>
                <a:spcPts val="600"/>
              </a:spcBef>
              <a:buClr>
                <a:srgbClr val="C0002A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1600"/>
              </a:lnSpc>
              <a:spcBef>
                <a:spcPts val="600"/>
              </a:spcBef>
              <a:buClr>
                <a:srgbClr val="C0002A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1600"/>
              </a:lnSpc>
              <a:spcBef>
                <a:spcPts val="600"/>
              </a:spcBef>
              <a:buClr>
                <a:srgbClr val="C0002A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F03228"/>
                </a:solidFill>
              </a:rPr>
              <a:t>Thank you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3140968"/>
            <a:ext cx="4572081" cy="152975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[insert presenter contact details e.g. name, title, phone and email</a:t>
            </a:r>
          </a:p>
        </p:txBody>
      </p:sp>
    </p:spTree>
    <p:extLst>
      <p:ext uri="{BB962C8B-B14F-4D97-AF65-F5344CB8AC3E}">
        <p14:creationId xmlns:p14="http://schemas.microsoft.com/office/powerpoint/2010/main" val="80919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s-non-editable-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6381328"/>
            <a:ext cx="1500198" cy="365125"/>
          </a:xfrm>
        </p:spPr>
        <p:txBody>
          <a:bodyPr/>
          <a:lstStyle/>
          <a:p>
            <a:fld id="{D45E411B-27FB-43D2-9494-25E7B72040CC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6872" y="6381328"/>
            <a:ext cx="31813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0392" y="6381328"/>
            <a:ext cx="614338" cy="365125"/>
          </a:xfrm>
        </p:spPr>
        <p:txBody>
          <a:bodyPr/>
          <a:lstStyle/>
          <a:p>
            <a:fld id="{C4FA53FC-B4FB-408A-9B59-95CBE57FDE9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NBAA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1600" y="403200"/>
            <a:ext cx="2333469" cy="68400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755576" y="2132857"/>
            <a:ext cx="7993136" cy="41758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923928" y="403200"/>
            <a:ext cx="4812084" cy="865559"/>
          </a:xfrm>
        </p:spPr>
        <p:txBody>
          <a:bodyPr anchor="ctr" anchorCtr="0">
            <a:normAutofit/>
          </a:bodyPr>
          <a:lstStyle>
            <a:lvl1pPr algn="r">
              <a:defRPr lang="en-AU" sz="21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[insert slide title]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s-non-editable-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528" y="6381328"/>
            <a:ext cx="1500198" cy="365125"/>
          </a:xfrm>
        </p:spPr>
        <p:txBody>
          <a:bodyPr/>
          <a:lstStyle/>
          <a:p>
            <a:fld id="{D45E411B-27FB-43D2-9494-25E7B72040CC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6872" y="6381328"/>
            <a:ext cx="31813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0392" y="6381328"/>
            <a:ext cx="614338" cy="365125"/>
          </a:xfrm>
        </p:spPr>
        <p:txBody>
          <a:bodyPr/>
          <a:lstStyle/>
          <a:p>
            <a:fld id="{C4FA53FC-B4FB-408A-9B59-95CBE57FDE9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NBAA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1600" y="403200"/>
            <a:ext cx="2333469" cy="68400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787900" y="2060848"/>
            <a:ext cx="3960813" cy="424787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4"/>
          </p:nvPr>
        </p:nvSpPr>
        <p:spPr>
          <a:xfrm>
            <a:off x="755577" y="2060848"/>
            <a:ext cx="3888432" cy="424738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635896" y="403200"/>
            <a:ext cx="5100116" cy="865559"/>
          </a:xfrm>
        </p:spPr>
        <p:txBody>
          <a:bodyPr anchor="ctr" anchorCtr="0">
            <a:normAutofit/>
          </a:bodyPr>
          <a:lstStyle>
            <a:lvl1pPr algn="r">
              <a:defRPr lang="en-AU" sz="21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[insert slide title]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286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s-non-editable-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1865313"/>
            <a:ext cx="2528888" cy="1635125"/>
          </a:xfrm>
        </p:spPr>
        <p:txBody>
          <a:bodyPr/>
          <a:lstStyle/>
          <a:p>
            <a:endParaRPr lang="en-AU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0" y="3500438"/>
            <a:ext cx="2528888" cy="1657350"/>
          </a:xfrm>
        </p:spPr>
        <p:txBody>
          <a:bodyPr/>
          <a:lstStyle/>
          <a:p>
            <a:endParaRPr lang="en-AU"/>
          </a:p>
        </p:txBody>
      </p:sp>
      <p:sp>
        <p:nvSpPr>
          <p:cNvPr id="23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0" y="5157788"/>
            <a:ext cx="2528888" cy="1628775"/>
          </a:xfrm>
        </p:spPr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3FC-B4FB-408A-9B59-95CBE57FDE9A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NBAA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1600" y="403200"/>
            <a:ext cx="2333469" cy="684000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7"/>
          </p:nvPr>
        </p:nvSpPr>
        <p:spPr>
          <a:xfrm>
            <a:off x="2771775" y="2060848"/>
            <a:ext cx="5903913" cy="417644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35896" y="403200"/>
            <a:ext cx="5100116" cy="865559"/>
          </a:xfrm>
        </p:spPr>
        <p:txBody>
          <a:bodyPr anchor="ctr" anchorCtr="0">
            <a:normAutofit/>
          </a:bodyPr>
          <a:lstStyle>
            <a:lvl1pPr algn="r">
              <a:defRPr lang="en-AU" sz="21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[insert slide title]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1381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s-non-editable-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9" y="2257200"/>
            <a:ext cx="8016013" cy="2340000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[insert section title]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411B-27FB-43D2-9494-25E7B72040CC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3FC-B4FB-408A-9B59-95CBE57FDE9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NBAA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1600" y="403200"/>
            <a:ext cx="2333469" cy="68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Gs-non-editable-3.jpg"/>
          <p:cNvPicPr>
            <a:picLocks noChangeAspect="1"/>
          </p:cNvPicPr>
          <p:nvPr userDrawn="1"/>
        </p:nvPicPr>
        <p:blipFill rotWithShape="1">
          <a:blip r:embed="rId2"/>
          <a:srcRect t="27492"/>
          <a:stretch/>
        </p:blipFill>
        <p:spPr>
          <a:xfrm>
            <a:off x="0" y="476672"/>
            <a:ext cx="9144000" cy="6381328"/>
          </a:xfrm>
          <a:prstGeom prst="rect">
            <a:avLst/>
          </a:prstGeom>
        </p:spPr>
      </p:pic>
      <p:pic>
        <p:nvPicPr>
          <p:cNvPr id="9" name="Picture 8" descr="BGs-non-editable-3.jpg"/>
          <p:cNvPicPr>
            <a:picLocks noChangeAspect="1"/>
          </p:cNvPicPr>
          <p:nvPr userDrawn="1"/>
        </p:nvPicPr>
        <p:blipFill rotWithShape="1">
          <a:blip r:embed="rId2"/>
          <a:srcRect t="20767" b="72861"/>
          <a:stretch/>
        </p:blipFill>
        <p:spPr>
          <a:xfrm>
            <a:off x="0" y="0"/>
            <a:ext cx="9144000" cy="43697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7506" y="6381328"/>
            <a:ext cx="1500198" cy="365125"/>
          </a:xfrm>
        </p:spPr>
        <p:txBody>
          <a:bodyPr/>
          <a:lstStyle/>
          <a:p>
            <a:fld id="{D45E411B-27FB-43D2-9494-25E7B72040CC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6872" y="6381328"/>
            <a:ext cx="31813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0392" y="6381328"/>
            <a:ext cx="614338" cy="365125"/>
          </a:xfrm>
        </p:spPr>
        <p:txBody>
          <a:bodyPr/>
          <a:lstStyle/>
          <a:p>
            <a:fld id="{C4FA53FC-B4FB-408A-9B59-95CBE57FDE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5536" y="765175"/>
            <a:ext cx="8353177" cy="54721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636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411B-27FB-43D2-9494-25E7B72040CC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3FC-B4FB-408A-9B59-95CBE57FDE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s-non-editable-4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411B-27FB-43D2-9494-25E7B72040CC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3FC-B4FB-408A-9B59-95CBE57FDE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BAA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1600" y="403200"/>
            <a:ext cx="2333469" cy="684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651600" y="2564904"/>
            <a:ext cx="2411841" cy="172819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US" sz="3000" b="1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AU" sz="4800" dirty="0" smtClean="0">
                <a:solidFill>
                  <a:srgbClr val="F03228"/>
                </a:solidFill>
              </a:rPr>
              <a:t>Q </a:t>
            </a:r>
            <a:r>
              <a:rPr lang="en-AU" sz="3200" dirty="0" smtClean="0"/>
              <a:t>&amp;</a:t>
            </a:r>
            <a:r>
              <a:rPr lang="en-AU" sz="4800" dirty="0" smtClean="0"/>
              <a:t> </a:t>
            </a:r>
            <a:r>
              <a:rPr lang="en-AU" sz="4800" dirty="0" smtClean="0">
                <a:solidFill>
                  <a:srgbClr val="F03228"/>
                </a:solidFill>
              </a:rPr>
              <a:t>A</a:t>
            </a:r>
            <a:endParaRPr lang="en-AU" sz="4800" dirty="0">
              <a:solidFill>
                <a:srgbClr val="F03228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or Brea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s-non-editable-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411B-27FB-43D2-9494-25E7B72040CC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3FC-B4FB-408A-9B59-95CBE57FDE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NBAA-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1600" y="403200"/>
            <a:ext cx="2333469" cy="684000"/>
          </a:xfrm>
          <a:prstGeom prst="rect">
            <a:avLst/>
          </a:prstGeom>
        </p:spPr>
      </p:pic>
      <p:pic>
        <p:nvPicPr>
          <p:cNvPr id="9" name="Picture 8" descr="Blood-Cell-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29388" y="1214422"/>
            <a:ext cx="1033458" cy="978896"/>
          </a:xfrm>
          <a:prstGeom prst="rect">
            <a:avLst/>
          </a:prstGeom>
        </p:spPr>
      </p:pic>
      <p:pic>
        <p:nvPicPr>
          <p:cNvPr id="10" name="Picture 9" descr="Blood-Cell-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023504" y="3000372"/>
            <a:ext cx="1476941" cy="1083470"/>
          </a:xfrm>
          <a:prstGeom prst="rect">
            <a:avLst/>
          </a:prstGeom>
        </p:spPr>
      </p:pic>
      <p:pic>
        <p:nvPicPr>
          <p:cNvPr id="11" name="Picture 10" descr="Blood-Cell-3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929190" y="3786190"/>
            <a:ext cx="1961255" cy="1857388"/>
          </a:xfrm>
          <a:prstGeom prst="rect">
            <a:avLst/>
          </a:prstGeom>
        </p:spPr>
      </p:pic>
      <p:sp>
        <p:nvSpPr>
          <p:cNvPr id="13" name="Title 2"/>
          <p:cNvSpPr txBox="1">
            <a:spLocks/>
          </p:cNvSpPr>
          <p:nvPr userDrawn="1"/>
        </p:nvSpPr>
        <p:spPr>
          <a:xfrm>
            <a:off x="719999" y="2276872"/>
            <a:ext cx="5940233" cy="234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b="1" kern="1200">
                <a:solidFill>
                  <a:srgbClr val="D9060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300"/>
              </a:lnSpc>
            </a:pPr>
            <a:r>
              <a:rPr lang="en-US" sz="3200" b="1" kern="1200" baseline="0" dirty="0" smtClean="0">
                <a:solidFill>
                  <a:srgbClr val="F03228"/>
                </a:solidFill>
                <a:latin typeface="+mn-lt"/>
                <a:ea typeface="+mn-ea"/>
                <a:cs typeface="+mn-cs"/>
              </a:rPr>
              <a:t>Saving &amp; improving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Australian lives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through a world class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blood supply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3899" y="403200"/>
            <a:ext cx="8012113" cy="86555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899" y="1600200"/>
            <a:ext cx="8012113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lvl="1" indent="0" algn="l" defTabSz="914400" rtl="0" eaLnBrk="1" latinLnBrk="0" hangingPunct="1">
              <a:lnSpc>
                <a:spcPts val="16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9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E411B-27FB-43D2-9494-25E7B72040CC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2413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53FC-B4FB-408A-9B59-95CBE57FDE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3" r:id="rId4"/>
    <p:sldLayoutId id="2147483654" r:id="rId5"/>
    <p:sldLayoutId id="2147483662" r:id="rId6"/>
    <p:sldLayoutId id="2147483655" r:id="rId7"/>
    <p:sldLayoutId id="2147483660" r:id="rId8"/>
    <p:sldLayoutId id="2147483651" r:id="rId9"/>
    <p:sldLayoutId id="2147483664" r:id="rId10"/>
  </p:sldLayoutIdLst>
  <p:txStyles>
    <p:titleStyle>
      <a:lvl1pPr algn="r" defTabSz="914400" rtl="0" eaLnBrk="1" latinLnBrk="0" hangingPunct="1">
        <a:lnSpc>
          <a:spcPts val="3000"/>
        </a:lnSpc>
        <a:spcBef>
          <a:spcPct val="0"/>
        </a:spcBef>
        <a:buNone/>
        <a:defRPr lang="en-US" sz="2100" b="1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lnSpc>
          <a:spcPts val="2300"/>
        </a:lnSpc>
        <a:spcBef>
          <a:spcPts val="600"/>
        </a:spcBef>
        <a:spcAft>
          <a:spcPts val="1400"/>
        </a:spcAft>
        <a:buFontTx/>
        <a:buNone/>
        <a:defRPr sz="2100" kern="1200">
          <a:solidFill>
            <a:srgbClr val="656D79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Char char="•"/>
        <a:defRPr lang="en-US" sz="1800" kern="1200" dirty="0" smtClean="0">
          <a:solidFill>
            <a:srgbClr val="656D79"/>
          </a:solidFill>
          <a:latin typeface="+mn-lt"/>
          <a:ea typeface="+mn-ea"/>
          <a:cs typeface="+mn-cs"/>
        </a:defRPr>
      </a:lvl2pPr>
      <a:lvl3pPr marL="44450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C0002A"/>
        </a:buClr>
        <a:buFont typeface="Arial" pitchFamily="34" charset="0"/>
        <a:buChar char="•"/>
        <a:defRPr sz="1300" kern="1200">
          <a:solidFill>
            <a:srgbClr val="656D79"/>
          </a:solidFill>
          <a:latin typeface="+mn-lt"/>
          <a:ea typeface="+mn-ea"/>
          <a:cs typeface="+mn-cs"/>
        </a:defRPr>
      </a:lvl3pPr>
      <a:lvl4pPr marL="622300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C0002A"/>
        </a:buClr>
        <a:buFont typeface="Arial" pitchFamily="34" charset="0"/>
        <a:buChar char="–"/>
        <a:defRPr sz="1300" kern="1200">
          <a:solidFill>
            <a:srgbClr val="656D79"/>
          </a:solidFill>
          <a:latin typeface="+mn-lt"/>
          <a:ea typeface="+mn-ea"/>
          <a:cs typeface="+mn-cs"/>
        </a:defRPr>
      </a:lvl4pPr>
      <a:lvl5pPr marL="898525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C0002A"/>
        </a:buClr>
        <a:buFont typeface="Arial" pitchFamily="34" charset="0"/>
        <a:buChar char="»"/>
        <a:defRPr sz="1300" kern="1200">
          <a:solidFill>
            <a:srgbClr val="656D7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AU" dirty="0" smtClean="0"/>
              <a:t>Launch of the Patient Blood Management Guidelines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Professor Chris </a:t>
            </a:r>
            <a:r>
              <a:rPr lang="en-AU" dirty="0" err="1"/>
              <a:t>Baggoley</a:t>
            </a:r>
            <a:endParaRPr lang="en-AU" dirty="0"/>
          </a:p>
          <a:p>
            <a:r>
              <a:rPr lang="en-AU" dirty="0" smtClean="0"/>
              <a:t>National Portrait Gallery, Canberra</a:t>
            </a:r>
          </a:p>
          <a:p>
            <a:r>
              <a:rPr lang="en-AU" dirty="0" smtClean="0"/>
              <a:t>19 September 2012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2132857"/>
            <a:ext cx="7128792" cy="4175868"/>
          </a:xfrm>
        </p:spPr>
        <p:txBody>
          <a:bodyPr/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AU" sz="2000" dirty="0" smtClean="0"/>
              <a:t>In Australia, </a:t>
            </a:r>
            <a:r>
              <a:rPr lang="en-AU" sz="2000" b="1" dirty="0" smtClean="0">
                <a:solidFill>
                  <a:srgbClr val="FF0000"/>
                </a:solidFill>
              </a:rPr>
              <a:t>1 </a:t>
            </a:r>
            <a:r>
              <a:rPr lang="en-AU" sz="2000" b="1" dirty="0">
                <a:solidFill>
                  <a:srgbClr val="FF0000"/>
                </a:solidFill>
              </a:rPr>
              <a:t>in 3 people </a:t>
            </a:r>
            <a:r>
              <a:rPr lang="en-AU" sz="2000" b="1" dirty="0" smtClean="0">
                <a:solidFill>
                  <a:srgbClr val="FF0000"/>
                </a:solidFill>
              </a:rPr>
              <a:t>will need </a:t>
            </a:r>
            <a:r>
              <a:rPr lang="en-AU" sz="2000" b="1" dirty="0">
                <a:solidFill>
                  <a:srgbClr val="FF0000"/>
                </a:solidFill>
              </a:rPr>
              <a:t>blood </a:t>
            </a:r>
            <a:r>
              <a:rPr lang="en-AU" sz="2000" dirty="0"/>
              <a:t>sometime in their life but only </a:t>
            </a:r>
            <a:r>
              <a:rPr lang="en-AU" sz="2000" b="1" dirty="0">
                <a:solidFill>
                  <a:srgbClr val="FF0000"/>
                </a:solidFill>
              </a:rPr>
              <a:t>1 in 30 donate</a:t>
            </a:r>
            <a:r>
              <a:rPr lang="en-AU" sz="2000" dirty="0"/>
              <a:t>. </a:t>
            </a:r>
            <a:endParaRPr lang="en-AU" sz="2000" dirty="0" smtClean="0"/>
          </a:p>
          <a:p>
            <a:pPr marL="285750" lvl="0" indent="-285750">
              <a:buFont typeface="Wingdings" pitchFamily="2" charset="2"/>
              <a:buChar char="§"/>
            </a:pPr>
            <a:r>
              <a:rPr lang="en-AU" sz="2000" dirty="0" smtClean="0"/>
              <a:t>In 2012-13, the </a:t>
            </a:r>
            <a:r>
              <a:rPr lang="en-AU" sz="2000" dirty="0"/>
              <a:t>Blood Service needs to collect around </a:t>
            </a:r>
            <a:r>
              <a:rPr lang="en-AU" sz="2000" dirty="0" smtClean="0"/>
              <a:t/>
            </a:r>
            <a:br>
              <a:rPr lang="en-AU" sz="2000" dirty="0" smtClean="0"/>
            </a:br>
            <a:r>
              <a:rPr lang="en-AU" sz="2000" dirty="0" smtClean="0"/>
              <a:t>1.4 </a:t>
            </a:r>
            <a:r>
              <a:rPr lang="en-AU" sz="2000" dirty="0"/>
              <a:t>million donations, and this is growing each year. </a:t>
            </a:r>
            <a:endParaRPr lang="en-AU" sz="2000" dirty="0" smtClean="0"/>
          </a:p>
          <a:p>
            <a:pPr marL="285750" lvl="0" indent="-285750">
              <a:buFont typeface="Wingdings" pitchFamily="2" charset="2"/>
              <a:buChar char="§"/>
            </a:pPr>
            <a:r>
              <a:rPr lang="en-AU" sz="2000" dirty="0"/>
              <a:t>B</a:t>
            </a:r>
            <a:r>
              <a:rPr lang="en-AU" sz="2000" dirty="0" smtClean="0"/>
              <a:t>lood </a:t>
            </a:r>
            <a:r>
              <a:rPr lang="en-AU" sz="2000" dirty="0"/>
              <a:t>transfusions are a recognised life-saving part of medical treatment, they can also be associated with adverse events and poorer outcomes for some patient groups. Some evidence suggests that up to </a:t>
            </a:r>
            <a:r>
              <a:rPr lang="en-AU" sz="2000" b="1" dirty="0" smtClean="0">
                <a:solidFill>
                  <a:srgbClr val="FF0000"/>
                </a:solidFill>
              </a:rPr>
              <a:t>1 in 5 blood </a:t>
            </a:r>
            <a:r>
              <a:rPr lang="en-AU" sz="2000" b="1" dirty="0">
                <a:solidFill>
                  <a:srgbClr val="FF0000"/>
                </a:solidFill>
              </a:rPr>
              <a:t>transfusions may not have been necessary</a:t>
            </a:r>
            <a:r>
              <a:rPr lang="en-AU" sz="2000" dirty="0"/>
              <a:t>.</a:t>
            </a: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Blood - a precious resource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4701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Official launch of the Guidelines</a:t>
            </a:r>
            <a:endParaRPr lang="en-A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392" y="2348880"/>
            <a:ext cx="2646269" cy="3746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604" y="2348880"/>
            <a:ext cx="2636860" cy="377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22668"/>
            <a:ext cx="2664295" cy="3772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52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03228"/>
      </a:hlink>
      <a:folHlink>
        <a:srgbClr val="F032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59</Words>
  <Application>Microsoft Office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Launch of the Patient Blood Management Guidelines</vt:lpstr>
      <vt:lpstr>Blood - a precious resource</vt:lpstr>
      <vt:lpstr>Official launch of the Guidelines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</dc:creator>
  <cp:lastModifiedBy>Wright, Rachel</cp:lastModifiedBy>
  <cp:revision>35</cp:revision>
  <cp:lastPrinted>2012-08-29T05:12:58Z</cp:lastPrinted>
  <dcterms:created xsi:type="dcterms:W3CDTF">2012-06-21T00:03:58Z</dcterms:created>
  <dcterms:modified xsi:type="dcterms:W3CDTF">2012-09-13T03:10:22Z</dcterms:modified>
</cp:coreProperties>
</file>